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7" r:id="rId1"/>
  </p:sldMasterIdLst>
  <p:notesMasterIdLst>
    <p:notesMasterId r:id="rId49"/>
  </p:notesMasterIdLst>
  <p:handoutMasterIdLst>
    <p:handoutMasterId r:id="rId50"/>
  </p:handoutMasterIdLst>
  <p:sldIdLst>
    <p:sldId id="256" r:id="rId2"/>
    <p:sldId id="340" r:id="rId3"/>
    <p:sldId id="327" r:id="rId4"/>
    <p:sldId id="328" r:id="rId5"/>
    <p:sldId id="335" r:id="rId6"/>
    <p:sldId id="329" r:id="rId7"/>
    <p:sldId id="345" r:id="rId8"/>
    <p:sldId id="330" r:id="rId9"/>
    <p:sldId id="337" r:id="rId10"/>
    <p:sldId id="338" r:id="rId11"/>
    <p:sldId id="334" r:id="rId12"/>
    <p:sldId id="336" r:id="rId13"/>
    <p:sldId id="339" r:id="rId14"/>
    <p:sldId id="373" r:id="rId15"/>
    <p:sldId id="359" r:id="rId16"/>
    <p:sldId id="343" r:id="rId17"/>
    <p:sldId id="360" r:id="rId18"/>
    <p:sldId id="370" r:id="rId19"/>
    <p:sldId id="309" r:id="rId20"/>
    <p:sldId id="346" r:id="rId21"/>
    <p:sldId id="312" r:id="rId22"/>
    <p:sldId id="332" r:id="rId23"/>
    <p:sldId id="356" r:id="rId24"/>
    <p:sldId id="282" r:id="rId25"/>
    <p:sldId id="260" r:id="rId26"/>
    <p:sldId id="364" r:id="rId27"/>
    <p:sldId id="368" r:id="rId28"/>
    <p:sldId id="369" r:id="rId29"/>
    <p:sldId id="320" r:id="rId30"/>
    <p:sldId id="306" r:id="rId31"/>
    <p:sldId id="350" r:id="rId32"/>
    <p:sldId id="363" r:id="rId33"/>
    <p:sldId id="357" r:id="rId34"/>
    <p:sldId id="347" r:id="rId35"/>
    <p:sldId id="349" r:id="rId36"/>
    <p:sldId id="366" r:id="rId37"/>
    <p:sldId id="348" r:id="rId38"/>
    <p:sldId id="355" r:id="rId39"/>
    <p:sldId id="372" r:id="rId40"/>
    <p:sldId id="353" r:id="rId41"/>
    <p:sldId id="351" r:id="rId42"/>
    <p:sldId id="362" r:id="rId43"/>
    <p:sldId id="354" r:id="rId44"/>
    <p:sldId id="361" r:id="rId45"/>
    <p:sldId id="367" r:id="rId46"/>
    <p:sldId id="358" r:id="rId47"/>
    <p:sldId id="35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537"/>
    <p:restoredTop sz="82073"/>
  </p:normalViewPr>
  <p:slideViewPr>
    <p:cSldViewPr snapToGrid="0">
      <p:cViewPr varScale="1">
        <p:scale>
          <a:sx n="37" d="100"/>
          <a:sy n="37" d="100"/>
        </p:scale>
        <p:origin x="51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B34E21-BBB3-5E43-839E-9318CB32B509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18028E-BD28-1645-BAD3-AF32AB3BF98A}">
      <dgm:prSet phldrT="[Text]"/>
      <dgm:spPr/>
      <dgm:t>
        <a:bodyPr/>
        <a:lstStyle/>
        <a:p>
          <a:r>
            <a:rPr lang="en-US" dirty="0"/>
            <a:t>Virus entry </a:t>
          </a:r>
        </a:p>
        <a:p>
          <a:r>
            <a:rPr lang="en-US" dirty="0"/>
            <a:t>(Contact -&gt; Nose/mouth/eyes and/or Inhalation of respiratory droplets)</a:t>
          </a:r>
        </a:p>
      </dgm:t>
    </dgm:pt>
    <dgm:pt modelId="{CD56EE1B-BE56-DD40-9A60-9539D98B71B7}" type="parTrans" cxnId="{09E0FD27-A19F-C840-B98C-DD03CDCB95EF}">
      <dgm:prSet/>
      <dgm:spPr/>
      <dgm:t>
        <a:bodyPr/>
        <a:lstStyle/>
        <a:p>
          <a:endParaRPr lang="en-US"/>
        </a:p>
      </dgm:t>
    </dgm:pt>
    <dgm:pt modelId="{58E28973-574C-4540-B38E-D175CB3637A3}" type="sibTrans" cxnId="{09E0FD27-A19F-C840-B98C-DD03CDCB95EF}">
      <dgm:prSet/>
      <dgm:spPr/>
      <dgm:t>
        <a:bodyPr/>
        <a:lstStyle/>
        <a:p>
          <a:endParaRPr lang="en-US"/>
        </a:p>
      </dgm:t>
    </dgm:pt>
    <dgm:pt modelId="{26AF5611-7E45-3243-88AD-EF5CAE7F835E}">
      <dgm:prSet phldrT="[Text]"/>
      <dgm:spPr/>
      <dgm:t>
        <a:bodyPr/>
        <a:lstStyle/>
        <a:p>
          <a:r>
            <a:rPr lang="en-US" dirty="0"/>
            <a:t>Virus binding to receptors in respiratory tract (ACE</a:t>
          </a:r>
          <a:r>
            <a:rPr lang="en-US" baseline="0" dirty="0"/>
            <a:t> receptor</a:t>
          </a:r>
          <a:r>
            <a:rPr lang="en-US" dirty="0"/>
            <a:t>)</a:t>
          </a:r>
        </a:p>
      </dgm:t>
    </dgm:pt>
    <dgm:pt modelId="{DBD11CA9-6CD8-CD48-86B5-75011DD8A56B}" type="parTrans" cxnId="{BDD2AC88-BF82-9B4B-84BF-E393E684FB99}">
      <dgm:prSet/>
      <dgm:spPr/>
      <dgm:t>
        <a:bodyPr/>
        <a:lstStyle/>
        <a:p>
          <a:endParaRPr lang="en-US"/>
        </a:p>
      </dgm:t>
    </dgm:pt>
    <dgm:pt modelId="{C7BD820C-9556-9B47-8A6B-EF45642F1B2E}" type="sibTrans" cxnId="{BDD2AC88-BF82-9B4B-84BF-E393E684FB99}">
      <dgm:prSet/>
      <dgm:spPr/>
      <dgm:t>
        <a:bodyPr/>
        <a:lstStyle/>
        <a:p>
          <a:endParaRPr lang="en-US"/>
        </a:p>
      </dgm:t>
    </dgm:pt>
    <dgm:pt modelId="{61D267B6-A38F-CF45-9369-F7BB31A7A773}">
      <dgm:prSet phldrT="[Text]"/>
      <dgm:spPr/>
      <dgm:t>
        <a:bodyPr/>
        <a:lstStyle/>
        <a:p>
          <a:r>
            <a:rPr lang="en-US" dirty="0"/>
            <a:t>Virus invades the cell &amp; replicates (multiplies)  </a:t>
          </a:r>
        </a:p>
      </dgm:t>
    </dgm:pt>
    <dgm:pt modelId="{141BAC8D-3226-A14B-9C4F-AAF90F502EBD}" type="parTrans" cxnId="{D0131485-448E-3649-B1D3-7F2319DF9EA8}">
      <dgm:prSet/>
      <dgm:spPr/>
      <dgm:t>
        <a:bodyPr/>
        <a:lstStyle/>
        <a:p>
          <a:endParaRPr lang="en-US"/>
        </a:p>
      </dgm:t>
    </dgm:pt>
    <dgm:pt modelId="{87D9C755-CCF8-244F-92FC-07C73B966D04}" type="sibTrans" cxnId="{D0131485-448E-3649-B1D3-7F2319DF9EA8}">
      <dgm:prSet/>
      <dgm:spPr/>
      <dgm:t>
        <a:bodyPr/>
        <a:lstStyle/>
        <a:p>
          <a:endParaRPr lang="en-US"/>
        </a:p>
      </dgm:t>
    </dgm:pt>
    <dgm:pt modelId="{FC3397A0-4ADF-F945-8E3E-B3A2F5560A58}">
      <dgm:prSet/>
      <dgm:spPr/>
      <dgm:t>
        <a:bodyPr/>
        <a:lstStyle/>
        <a:p>
          <a:r>
            <a:rPr lang="en-US" dirty="0"/>
            <a:t>Viral particles are released into the respiratory tract and then into the bloodstream (ACE receptors also</a:t>
          </a:r>
          <a:r>
            <a:rPr lang="en-US" baseline="0" dirty="0"/>
            <a:t> in blood vessels, </a:t>
          </a:r>
          <a:r>
            <a:rPr lang="en-US" baseline="0" dirty="0" err="1"/>
            <a:t>myocytes</a:t>
          </a:r>
          <a:r>
            <a:rPr lang="en-US" baseline="0" dirty="0"/>
            <a:t>, intestines)</a:t>
          </a:r>
          <a:r>
            <a:rPr lang="en-US" dirty="0"/>
            <a:t> </a:t>
          </a:r>
        </a:p>
      </dgm:t>
    </dgm:pt>
    <dgm:pt modelId="{7EEA93D5-365B-DA41-8A58-69F18B25E0F3}" type="parTrans" cxnId="{8F5CD010-8051-7E49-9E9C-138B85A430A8}">
      <dgm:prSet/>
      <dgm:spPr/>
      <dgm:t>
        <a:bodyPr/>
        <a:lstStyle/>
        <a:p>
          <a:endParaRPr lang="en-US"/>
        </a:p>
      </dgm:t>
    </dgm:pt>
    <dgm:pt modelId="{5F1BC3D8-BB5A-1B4A-AACA-34F134A3AAFB}" type="sibTrans" cxnId="{8F5CD010-8051-7E49-9E9C-138B85A430A8}">
      <dgm:prSet/>
      <dgm:spPr/>
      <dgm:t>
        <a:bodyPr/>
        <a:lstStyle/>
        <a:p>
          <a:endParaRPr lang="en-US"/>
        </a:p>
      </dgm:t>
    </dgm:pt>
    <dgm:pt modelId="{7BDD4B0B-6216-1140-879F-5C63C421197D}">
      <dgm:prSet/>
      <dgm:spPr/>
      <dgm:t>
        <a:bodyPr/>
        <a:lstStyle/>
        <a:p>
          <a:r>
            <a:rPr lang="en-US" dirty="0"/>
            <a:t>Inflammation in the lungs and the body </a:t>
          </a:r>
        </a:p>
      </dgm:t>
    </dgm:pt>
    <dgm:pt modelId="{FCD4CD82-3177-AB45-AB4C-D52F91755D84}" type="parTrans" cxnId="{255DD64B-F7E6-D443-AA12-2AB3577A84C7}">
      <dgm:prSet/>
      <dgm:spPr/>
      <dgm:t>
        <a:bodyPr/>
        <a:lstStyle/>
        <a:p>
          <a:endParaRPr lang="en-US"/>
        </a:p>
      </dgm:t>
    </dgm:pt>
    <dgm:pt modelId="{0AC94245-8DA8-8945-B257-AB2864ECBAED}" type="sibTrans" cxnId="{255DD64B-F7E6-D443-AA12-2AB3577A84C7}">
      <dgm:prSet/>
      <dgm:spPr/>
      <dgm:t>
        <a:bodyPr/>
        <a:lstStyle/>
        <a:p>
          <a:endParaRPr lang="en-US"/>
        </a:p>
      </dgm:t>
    </dgm:pt>
    <dgm:pt modelId="{E2C810E3-5B59-7043-8210-BD37919DBC8D}" type="pres">
      <dgm:prSet presAssocID="{A6B34E21-BBB3-5E43-839E-9318CB32B509}" presName="outerComposite" presStyleCnt="0">
        <dgm:presLayoutVars>
          <dgm:chMax val="5"/>
          <dgm:dir/>
          <dgm:resizeHandles val="exact"/>
        </dgm:presLayoutVars>
      </dgm:prSet>
      <dgm:spPr/>
    </dgm:pt>
    <dgm:pt modelId="{84F39DBD-4D0B-9246-B9F1-A8A1E3D45CB2}" type="pres">
      <dgm:prSet presAssocID="{A6B34E21-BBB3-5E43-839E-9318CB32B509}" presName="dummyMaxCanvas" presStyleCnt="0">
        <dgm:presLayoutVars/>
      </dgm:prSet>
      <dgm:spPr/>
    </dgm:pt>
    <dgm:pt modelId="{B70BCA05-A231-7D44-8A32-17CF6B4AC325}" type="pres">
      <dgm:prSet presAssocID="{A6B34E21-BBB3-5E43-839E-9318CB32B509}" presName="FiveNodes_1" presStyleLbl="node1" presStyleIdx="0" presStyleCnt="5">
        <dgm:presLayoutVars>
          <dgm:bulletEnabled val="1"/>
        </dgm:presLayoutVars>
      </dgm:prSet>
      <dgm:spPr/>
    </dgm:pt>
    <dgm:pt modelId="{1DD4BE87-DD32-DE44-BC7A-BC110D7993C6}" type="pres">
      <dgm:prSet presAssocID="{A6B34E21-BBB3-5E43-839E-9318CB32B509}" presName="FiveNodes_2" presStyleLbl="node1" presStyleIdx="1" presStyleCnt="5">
        <dgm:presLayoutVars>
          <dgm:bulletEnabled val="1"/>
        </dgm:presLayoutVars>
      </dgm:prSet>
      <dgm:spPr/>
    </dgm:pt>
    <dgm:pt modelId="{47492080-8EB6-BF4A-9DC2-EFCD5C9940CD}" type="pres">
      <dgm:prSet presAssocID="{A6B34E21-BBB3-5E43-839E-9318CB32B509}" presName="FiveNodes_3" presStyleLbl="node1" presStyleIdx="2" presStyleCnt="5">
        <dgm:presLayoutVars>
          <dgm:bulletEnabled val="1"/>
        </dgm:presLayoutVars>
      </dgm:prSet>
      <dgm:spPr/>
    </dgm:pt>
    <dgm:pt modelId="{C41795E7-56FF-DB40-92CE-F80703080339}" type="pres">
      <dgm:prSet presAssocID="{A6B34E21-BBB3-5E43-839E-9318CB32B509}" presName="FiveNodes_4" presStyleLbl="node1" presStyleIdx="3" presStyleCnt="5">
        <dgm:presLayoutVars>
          <dgm:bulletEnabled val="1"/>
        </dgm:presLayoutVars>
      </dgm:prSet>
      <dgm:spPr/>
    </dgm:pt>
    <dgm:pt modelId="{2E4D07B4-9AB0-5942-B900-9A5096CD1C16}" type="pres">
      <dgm:prSet presAssocID="{A6B34E21-BBB3-5E43-839E-9318CB32B509}" presName="FiveNodes_5" presStyleLbl="node1" presStyleIdx="4" presStyleCnt="5">
        <dgm:presLayoutVars>
          <dgm:bulletEnabled val="1"/>
        </dgm:presLayoutVars>
      </dgm:prSet>
      <dgm:spPr/>
    </dgm:pt>
    <dgm:pt modelId="{3BA1BDEF-8E9B-534C-A1EF-218558BA4EA2}" type="pres">
      <dgm:prSet presAssocID="{A6B34E21-BBB3-5E43-839E-9318CB32B509}" presName="FiveConn_1-2" presStyleLbl="fgAccFollowNode1" presStyleIdx="0" presStyleCnt="4">
        <dgm:presLayoutVars>
          <dgm:bulletEnabled val="1"/>
        </dgm:presLayoutVars>
      </dgm:prSet>
      <dgm:spPr/>
    </dgm:pt>
    <dgm:pt modelId="{4B5154D5-59E3-3E46-AD4D-A34D0B20E266}" type="pres">
      <dgm:prSet presAssocID="{A6B34E21-BBB3-5E43-839E-9318CB32B509}" presName="FiveConn_2-3" presStyleLbl="fgAccFollowNode1" presStyleIdx="1" presStyleCnt="4">
        <dgm:presLayoutVars>
          <dgm:bulletEnabled val="1"/>
        </dgm:presLayoutVars>
      </dgm:prSet>
      <dgm:spPr/>
    </dgm:pt>
    <dgm:pt modelId="{34E1E8BB-D399-7C49-96E6-02EB49B45D1A}" type="pres">
      <dgm:prSet presAssocID="{A6B34E21-BBB3-5E43-839E-9318CB32B509}" presName="FiveConn_3-4" presStyleLbl="fgAccFollowNode1" presStyleIdx="2" presStyleCnt="4">
        <dgm:presLayoutVars>
          <dgm:bulletEnabled val="1"/>
        </dgm:presLayoutVars>
      </dgm:prSet>
      <dgm:spPr/>
    </dgm:pt>
    <dgm:pt modelId="{CFBEB677-4255-5942-8300-929DB6CB17BA}" type="pres">
      <dgm:prSet presAssocID="{A6B34E21-BBB3-5E43-839E-9318CB32B509}" presName="FiveConn_4-5" presStyleLbl="fgAccFollowNode1" presStyleIdx="3" presStyleCnt="4">
        <dgm:presLayoutVars>
          <dgm:bulletEnabled val="1"/>
        </dgm:presLayoutVars>
      </dgm:prSet>
      <dgm:spPr/>
    </dgm:pt>
    <dgm:pt modelId="{0C261691-9E5E-574E-9B1D-2C76095278C2}" type="pres">
      <dgm:prSet presAssocID="{A6B34E21-BBB3-5E43-839E-9318CB32B509}" presName="FiveNodes_1_text" presStyleLbl="node1" presStyleIdx="4" presStyleCnt="5">
        <dgm:presLayoutVars>
          <dgm:bulletEnabled val="1"/>
        </dgm:presLayoutVars>
      </dgm:prSet>
      <dgm:spPr/>
    </dgm:pt>
    <dgm:pt modelId="{67DC1A43-314B-CF48-B183-44649329C431}" type="pres">
      <dgm:prSet presAssocID="{A6B34E21-BBB3-5E43-839E-9318CB32B509}" presName="FiveNodes_2_text" presStyleLbl="node1" presStyleIdx="4" presStyleCnt="5">
        <dgm:presLayoutVars>
          <dgm:bulletEnabled val="1"/>
        </dgm:presLayoutVars>
      </dgm:prSet>
      <dgm:spPr/>
    </dgm:pt>
    <dgm:pt modelId="{9AE569F4-175B-444F-8F46-EB141B2FAA36}" type="pres">
      <dgm:prSet presAssocID="{A6B34E21-BBB3-5E43-839E-9318CB32B509}" presName="FiveNodes_3_text" presStyleLbl="node1" presStyleIdx="4" presStyleCnt="5">
        <dgm:presLayoutVars>
          <dgm:bulletEnabled val="1"/>
        </dgm:presLayoutVars>
      </dgm:prSet>
      <dgm:spPr/>
    </dgm:pt>
    <dgm:pt modelId="{FFDBE1E4-81CA-B244-BAF5-C766DBB64736}" type="pres">
      <dgm:prSet presAssocID="{A6B34E21-BBB3-5E43-839E-9318CB32B509}" presName="FiveNodes_4_text" presStyleLbl="node1" presStyleIdx="4" presStyleCnt="5">
        <dgm:presLayoutVars>
          <dgm:bulletEnabled val="1"/>
        </dgm:presLayoutVars>
      </dgm:prSet>
      <dgm:spPr/>
    </dgm:pt>
    <dgm:pt modelId="{D7572929-8E00-E542-99FE-C3540F68963C}" type="pres">
      <dgm:prSet presAssocID="{A6B34E21-BBB3-5E43-839E-9318CB32B509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F5CD010-8051-7E49-9E9C-138B85A430A8}" srcId="{A6B34E21-BBB3-5E43-839E-9318CB32B509}" destId="{FC3397A0-4ADF-F945-8E3E-B3A2F5560A58}" srcOrd="3" destOrd="0" parTransId="{7EEA93D5-365B-DA41-8A58-69F18B25E0F3}" sibTransId="{5F1BC3D8-BB5A-1B4A-AACA-34F134A3AAFB}"/>
    <dgm:cxn modelId="{C47FF714-F19E-7A40-A54F-A2C6AC3E781B}" type="presOf" srcId="{6118028E-BD28-1645-BAD3-AF32AB3BF98A}" destId="{B70BCA05-A231-7D44-8A32-17CF6B4AC325}" srcOrd="0" destOrd="0" presId="urn:microsoft.com/office/officeart/2005/8/layout/vProcess5"/>
    <dgm:cxn modelId="{3295F623-6DA3-E74F-8260-5CABA83B6B00}" type="presOf" srcId="{A6B34E21-BBB3-5E43-839E-9318CB32B509}" destId="{E2C810E3-5B59-7043-8210-BD37919DBC8D}" srcOrd="0" destOrd="0" presId="urn:microsoft.com/office/officeart/2005/8/layout/vProcess5"/>
    <dgm:cxn modelId="{09E0FD27-A19F-C840-B98C-DD03CDCB95EF}" srcId="{A6B34E21-BBB3-5E43-839E-9318CB32B509}" destId="{6118028E-BD28-1645-BAD3-AF32AB3BF98A}" srcOrd="0" destOrd="0" parTransId="{CD56EE1B-BE56-DD40-9A60-9539D98B71B7}" sibTransId="{58E28973-574C-4540-B38E-D175CB3637A3}"/>
    <dgm:cxn modelId="{2C999441-28AD-2945-9B09-78A2B9A62F3E}" type="presOf" srcId="{6118028E-BD28-1645-BAD3-AF32AB3BF98A}" destId="{0C261691-9E5E-574E-9B1D-2C76095278C2}" srcOrd="1" destOrd="0" presId="urn:microsoft.com/office/officeart/2005/8/layout/vProcess5"/>
    <dgm:cxn modelId="{A9E18446-B1E1-9B4A-90CE-FEDAA6FDE3C8}" type="presOf" srcId="{7BDD4B0B-6216-1140-879F-5C63C421197D}" destId="{2E4D07B4-9AB0-5942-B900-9A5096CD1C16}" srcOrd="0" destOrd="0" presId="urn:microsoft.com/office/officeart/2005/8/layout/vProcess5"/>
    <dgm:cxn modelId="{DF56E346-26D0-0F4D-B5A0-8024DAFADA8B}" type="presOf" srcId="{58E28973-574C-4540-B38E-D175CB3637A3}" destId="{3BA1BDEF-8E9B-534C-A1EF-218558BA4EA2}" srcOrd="0" destOrd="0" presId="urn:microsoft.com/office/officeart/2005/8/layout/vProcess5"/>
    <dgm:cxn modelId="{255DD64B-F7E6-D443-AA12-2AB3577A84C7}" srcId="{A6B34E21-BBB3-5E43-839E-9318CB32B509}" destId="{7BDD4B0B-6216-1140-879F-5C63C421197D}" srcOrd="4" destOrd="0" parTransId="{FCD4CD82-3177-AB45-AB4C-D52F91755D84}" sibTransId="{0AC94245-8DA8-8945-B257-AB2864ECBAED}"/>
    <dgm:cxn modelId="{7975257C-DA1C-3E49-A7BD-C3F0054C0B87}" type="presOf" srcId="{61D267B6-A38F-CF45-9369-F7BB31A7A773}" destId="{47492080-8EB6-BF4A-9DC2-EFCD5C9940CD}" srcOrd="0" destOrd="0" presId="urn:microsoft.com/office/officeart/2005/8/layout/vProcess5"/>
    <dgm:cxn modelId="{6FC8CA7E-7CA4-7643-99AC-F9E9D5BFB2BC}" type="presOf" srcId="{7BDD4B0B-6216-1140-879F-5C63C421197D}" destId="{D7572929-8E00-E542-99FE-C3540F68963C}" srcOrd="1" destOrd="0" presId="urn:microsoft.com/office/officeart/2005/8/layout/vProcess5"/>
    <dgm:cxn modelId="{D0131485-448E-3649-B1D3-7F2319DF9EA8}" srcId="{A6B34E21-BBB3-5E43-839E-9318CB32B509}" destId="{61D267B6-A38F-CF45-9369-F7BB31A7A773}" srcOrd="2" destOrd="0" parTransId="{141BAC8D-3226-A14B-9C4F-AAF90F502EBD}" sibTransId="{87D9C755-CCF8-244F-92FC-07C73B966D04}"/>
    <dgm:cxn modelId="{BDD2AC88-BF82-9B4B-84BF-E393E684FB99}" srcId="{A6B34E21-BBB3-5E43-839E-9318CB32B509}" destId="{26AF5611-7E45-3243-88AD-EF5CAE7F835E}" srcOrd="1" destOrd="0" parTransId="{DBD11CA9-6CD8-CD48-86B5-75011DD8A56B}" sibTransId="{C7BD820C-9556-9B47-8A6B-EF45642F1B2E}"/>
    <dgm:cxn modelId="{AA76AAAD-436C-9B41-953C-3EFAAEE0C0A7}" type="presOf" srcId="{26AF5611-7E45-3243-88AD-EF5CAE7F835E}" destId="{1DD4BE87-DD32-DE44-BC7A-BC110D7993C6}" srcOrd="0" destOrd="0" presId="urn:microsoft.com/office/officeart/2005/8/layout/vProcess5"/>
    <dgm:cxn modelId="{3BE2F6B4-02AC-1F42-BB1A-0730582166F2}" type="presOf" srcId="{87D9C755-CCF8-244F-92FC-07C73B966D04}" destId="{34E1E8BB-D399-7C49-96E6-02EB49B45D1A}" srcOrd="0" destOrd="0" presId="urn:microsoft.com/office/officeart/2005/8/layout/vProcess5"/>
    <dgm:cxn modelId="{D95CD0B7-7360-694A-A468-AA4A082CC4ED}" type="presOf" srcId="{FC3397A0-4ADF-F945-8E3E-B3A2F5560A58}" destId="{FFDBE1E4-81CA-B244-BAF5-C766DBB64736}" srcOrd="1" destOrd="0" presId="urn:microsoft.com/office/officeart/2005/8/layout/vProcess5"/>
    <dgm:cxn modelId="{F6D0CDC3-B201-8C48-B216-E9B70AC49DA9}" type="presOf" srcId="{5F1BC3D8-BB5A-1B4A-AACA-34F134A3AAFB}" destId="{CFBEB677-4255-5942-8300-929DB6CB17BA}" srcOrd="0" destOrd="0" presId="urn:microsoft.com/office/officeart/2005/8/layout/vProcess5"/>
    <dgm:cxn modelId="{67CBF9D1-92F6-B74E-96DA-4B46461808E0}" type="presOf" srcId="{C7BD820C-9556-9B47-8A6B-EF45642F1B2E}" destId="{4B5154D5-59E3-3E46-AD4D-A34D0B20E266}" srcOrd="0" destOrd="0" presId="urn:microsoft.com/office/officeart/2005/8/layout/vProcess5"/>
    <dgm:cxn modelId="{A9FAF5D8-5441-AD46-9FE4-75B6F9311C60}" type="presOf" srcId="{FC3397A0-4ADF-F945-8E3E-B3A2F5560A58}" destId="{C41795E7-56FF-DB40-92CE-F80703080339}" srcOrd="0" destOrd="0" presId="urn:microsoft.com/office/officeart/2005/8/layout/vProcess5"/>
    <dgm:cxn modelId="{AA7499E1-8AF5-B946-8E9C-3300CCA5936A}" type="presOf" srcId="{26AF5611-7E45-3243-88AD-EF5CAE7F835E}" destId="{67DC1A43-314B-CF48-B183-44649329C431}" srcOrd="1" destOrd="0" presId="urn:microsoft.com/office/officeart/2005/8/layout/vProcess5"/>
    <dgm:cxn modelId="{4257A6FD-3D59-B342-96FA-1A1411866FB6}" type="presOf" srcId="{61D267B6-A38F-CF45-9369-F7BB31A7A773}" destId="{9AE569F4-175B-444F-8F46-EB141B2FAA36}" srcOrd="1" destOrd="0" presId="urn:microsoft.com/office/officeart/2005/8/layout/vProcess5"/>
    <dgm:cxn modelId="{9B682AB7-0061-AE43-A0C1-5D7F5390365F}" type="presParOf" srcId="{E2C810E3-5B59-7043-8210-BD37919DBC8D}" destId="{84F39DBD-4D0B-9246-B9F1-A8A1E3D45CB2}" srcOrd="0" destOrd="0" presId="urn:microsoft.com/office/officeart/2005/8/layout/vProcess5"/>
    <dgm:cxn modelId="{C52B0EC4-CC49-2F40-8041-3AF089E645EC}" type="presParOf" srcId="{E2C810E3-5B59-7043-8210-BD37919DBC8D}" destId="{B70BCA05-A231-7D44-8A32-17CF6B4AC325}" srcOrd="1" destOrd="0" presId="urn:microsoft.com/office/officeart/2005/8/layout/vProcess5"/>
    <dgm:cxn modelId="{D8BEA2E3-9352-FB44-B967-B804CE75FE10}" type="presParOf" srcId="{E2C810E3-5B59-7043-8210-BD37919DBC8D}" destId="{1DD4BE87-DD32-DE44-BC7A-BC110D7993C6}" srcOrd="2" destOrd="0" presId="urn:microsoft.com/office/officeart/2005/8/layout/vProcess5"/>
    <dgm:cxn modelId="{51B07526-37E6-BF46-B44A-563FCE75E674}" type="presParOf" srcId="{E2C810E3-5B59-7043-8210-BD37919DBC8D}" destId="{47492080-8EB6-BF4A-9DC2-EFCD5C9940CD}" srcOrd="3" destOrd="0" presId="urn:microsoft.com/office/officeart/2005/8/layout/vProcess5"/>
    <dgm:cxn modelId="{9827A1EF-91D5-7240-9459-45A7D1170405}" type="presParOf" srcId="{E2C810E3-5B59-7043-8210-BD37919DBC8D}" destId="{C41795E7-56FF-DB40-92CE-F80703080339}" srcOrd="4" destOrd="0" presId="urn:microsoft.com/office/officeart/2005/8/layout/vProcess5"/>
    <dgm:cxn modelId="{49EA8C7E-FC36-BA47-81F5-EBE4CD3F3AE6}" type="presParOf" srcId="{E2C810E3-5B59-7043-8210-BD37919DBC8D}" destId="{2E4D07B4-9AB0-5942-B900-9A5096CD1C16}" srcOrd="5" destOrd="0" presId="urn:microsoft.com/office/officeart/2005/8/layout/vProcess5"/>
    <dgm:cxn modelId="{C2AA5A86-AFB4-2C4B-8524-D86AF3C381B3}" type="presParOf" srcId="{E2C810E3-5B59-7043-8210-BD37919DBC8D}" destId="{3BA1BDEF-8E9B-534C-A1EF-218558BA4EA2}" srcOrd="6" destOrd="0" presId="urn:microsoft.com/office/officeart/2005/8/layout/vProcess5"/>
    <dgm:cxn modelId="{3C0E09C2-7B4C-B242-A674-E04422E85620}" type="presParOf" srcId="{E2C810E3-5B59-7043-8210-BD37919DBC8D}" destId="{4B5154D5-59E3-3E46-AD4D-A34D0B20E266}" srcOrd="7" destOrd="0" presId="urn:microsoft.com/office/officeart/2005/8/layout/vProcess5"/>
    <dgm:cxn modelId="{350AE67B-C6B3-7249-8BAF-A1B26E1620F2}" type="presParOf" srcId="{E2C810E3-5B59-7043-8210-BD37919DBC8D}" destId="{34E1E8BB-D399-7C49-96E6-02EB49B45D1A}" srcOrd="8" destOrd="0" presId="urn:microsoft.com/office/officeart/2005/8/layout/vProcess5"/>
    <dgm:cxn modelId="{6D739AD1-3670-7C49-8300-456D7D9FC01F}" type="presParOf" srcId="{E2C810E3-5B59-7043-8210-BD37919DBC8D}" destId="{CFBEB677-4255-5942-8300-929DB6CB17BA}" srcOrd="9" destOrd="0" presId="urn:microsoft.com/office/officeart/2005/8/layout/vProcess5"/>
    <dgm:cxn modelId="{18055B2E-ED3A-9747-B396-CB04AA8F4575}" type="presParOf" srcId="{E2C810E3-5B59-7043-8210-BD37919DBC8D}" destId="{0C261691-9E5E-574E-9B1D-2C76095278C2}" srcOrd="10" destOrd="0" presId="urn:microsoft.com/office/officeart/2005/8/layout/vProcess5"/>
    <dgm:cxn modelId="{E8EDCCBE-988C-C644-B04D-63CF7231119F}" type="presParOf" srcId="{E2C810E3-5B59-7043-8210-BD37919DBC8D}" destId="{67DC1A43-314B-CF48-B183-44649329C431}" srcOrd="11" destOrd="0" presId="urn:microsoft.com/office/officeart/2005/8/layout/vProcess5"/>
    <dgm:cxn modelId="{30D54541-F6E4-E445-A057-22D00BB05DE3}" type="presParOf" srcId="{E2C810E3-5B59-7043-8210-BD37919DBC8D}" destId="{9AE569F4-175B-444F-8F46-EB141B2FAA36}" srcOrd="12" destOrd="0" presId="urn:microsoft.com/office/officeart/2005/8/layout/vProcess5"/>
    <dgm:cxn modelId="{8C054EAE-A3AC-CA4E-88E7-1EB32439E360}" type="presParOf" srcId="{E2C810E3-5B59-7043-8210-BD37919DBC8D}" destId="{FFDBE1E4-81CA-B244-BAF5-C766DBB64736}" srcOrd="13" destOrd="0" presId="urn:microsoft.com/office/officeart/2005/8/layout/vProcess5"/>
    <dgm:cxn modelId="{E1231AA2-5E39-AA4C-859A-5134F5EAB578}" type="presParOf" srcId="{E2C810E3-5B59-7043-8210-BD37919DBC8D}" destId="{D7572929-8E00-E542-99FE-C3540F68963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BCA05-A231-7D44-8A32-17CF6B4AC325}">
      <dsp:nvSpPr>
        <dsp:cNvPr id="0" name=""/>
        <dsp:cNvSpPr/>
      </dsp:nvSpPr>
      <dsp:spPr>
        <a:xfrm>
          <a:off x="0" y="0"/>
          <a:ext cx="6164789" cy="8618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Virus entry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(Contact -&gt; Nose/mouth/eyes and/or Inhalation of respiratory droplets)</a:t>
          </a:r>
        </a:p>
      </dsp:txBody>
      <dsp:txXfrm>
        <a:off x="25243" y="25243"/>
        <a:ext cx="5133929" cy="811381"/>
      </dsp:txXfrm>
    </dsp:sp>
    <dsp:sp modelId="{1DD4BE87-DD32-DE44-BC7A-BC110D7993C6}">
      <dsp:nvSpPr>
        <dsp:cNvPr id="0" name=""/>
        <dsp:cNvSpPr/>
      </dsp:nvSpPr>
      <dsp:spPr>
        <a:xfrm>
          <a:off x="460357" y="981571"/>
          <a:ext cx="6164789" cy="8618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Virus binding to receptors in respiratory tract (ACE</a:t>
          </a:r>
          <a:r>
            <a:rPr lang="en-US" sz="1400" kern="1200" baseline="0" dirty="0"/>
            <a:t> receptor</a:t>
          </a:r>
          <a:r>
            <a:rPr lang="en-US" sz="1400" kern="1200" dirty="0"/>
            <a:t>)</a:t>
          </a:r>
        </a:p>
      </dsp:txBody>
      <dsp:txXfrm>
        <a:off x="485600" y="1006814"/>
        <a:ext cx="5093731" cy="811381"/>
      </dsp:txXfrm>
    </dsp:sp>
    <dsp:sp modelId="{47492080-8EB6-BF4A-9DC2-EFCD5C9940CD}">
      <dsp:nvSpPr>
        <dsp:cNvPr id="0" name=""/>
        <dsp:cNvSpPr/>
      </dsp:nvSpPr>
      <dsp:spPr>
        <a:xfrm>
          <a:off x="920715" y="1963142"/>
          <a:ext cx="6164789" cy="8618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Virus invades the cell &amp; replicates (multiplies)  </a:t>
          </a:r>
        </a:p>
      </dsp:txBody>
      <dsp:txXfrm>
        <a:off x="945958" y="1988385"/>
        <a:ext cx="5093731" cy="811381"/>
      </dsp:txXfrm>
    </dsp:sp>
    <dsp:sp modelId="{C41795E7-56FF-DB40-92CE-F80703080339}">
      <dsp:nvSpPr>
        <dsp:cNvPr id="0" name=""/>
        <dsp:cNvSpPr/>
      </dsp:nvSpPr>
      <dsp:spPr>
        <a:xfrm>
          <a:off x="1381072" y="2944714"/>
          <a:ext cx="6164789" cy="8618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Viral particles are released into the respiratory tract and then into the bloodstream (ACE receptors also</a:t>
          </a:r>
          <a:r>
            <a:rPr lang="en-US" sz="1400" kern="1200" baseline="0" dirty="0"/>
            <a:t> in blood vessels, </a:t>
          </a:r>
          <a:r>
            <a:rPr lang="en-US" sz="1400" kern="1200" baseline="0" dirty="0" err="1"/>
            <a:t>myocytes</a:t>
          </a:r>
          <a:r>
            <a:rPr lang="en-US" sz="1400" kern="1200" baseline="0" dirty="0"/>
            <a:t>, intestines)</a:t>
          </a:r>
          <a:r>
            <a:rPr lang="en-US" sz="1400" kern="1200" dirty="0"/>
            <a:t> </a:t>
          </a:r>
        </a:p>
      </dsp:txBody>
      <dsp:txXfrm>
        <a:off x="1406315" y="2969957"/>
        <a:ext cx="5093731" cy="811381"/>
      </dsp:txXfrm>
    </dsp:sp>
    <dsp:sp modelId="{2E4D07B4-9AB0-5942-B900-9A5096CD1C16}">
      <dsp:nvSpPr>
        <dsp:cNvPr id="0" name=""/>
        <dsp:cNvSpPr/>
      </dsp:nvSpPr>
      <dsp:spPr>
        <a:xfrm>
          <a:off x="1841430" y="3926285"/>
          <a:ext cx="6164789" cy="8618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Inflammation in the lungs and the body </a:t>
          </a:r>
        </a:p>
      </dsp:txBody>
      <dsp:txXfrm>
        <a:off x="1866673" y="3951528"/>
        <a:ext cx="5093731" cy="811381"/>
      </dsp:txXfrm>
    </dsp:sp>
    <dsp:sp modelId="{3BA1BDEF-8E9B-534C-A1EF-218558BA4EA2}">
      <dsp:nvSpPr>
        <dsp:cNvPr id="0" name=""/>
        <dsp:cNvSpPr/>
      </dsp:nvSpPr>
      <dsp:spPr>
        <a:xfrm>
          <a:off x="5604575" y="629642"/>
          <a:ext cx="560213" cy="5602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5730623" y="629642"/>
        <a:ext cx="308117" cy="421560"/>
      </dsp:txXfrm>
    </dsp:sp>
    <dsp:sp modelId="{4B5154D5-59E3-3E46-AD4D-A34D0B20E266}">
      <dsp:nvSpPr>
        <dsp:cNvPr id="0" name=""/>
        <dsp:cNvSpPr/>
      </dsp:nvSpPr>
      <dsp:spPr>
        <a:xfrm>
          <a:off x="6064933" y="1611213"/>
          <a:ext cx="560213" cy="5602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190981" y="1611213"/>
        <a:ext cx="308117" cy="421560"/>
      </dsp:txXfrm>
    </dsp:sp>
    <dsp:sp modelId="{34E1E8BB-D399-7C49-96E6-02EB49B45D1A}">
      <dsp:nvSpPr>
        <dsp:cNvPr id="0" name=""/>
        <dsp:cNvSpPr/>
      </dsp:nvSpPr>
      <dsp:spPr>
        <a:xfrm>
          <a:off x="6525290" y="2578420"/>
          <a:ext cx="560213" cy="5602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651338" y="2578420"/>
        <a:ext cx="308117" cy="421560"/>
      </dsp:txXfrm>
    </dsp:sp>
    <dsp:sp modelId="{CFBEB677-4255-5942-8300-929DB6CB17BA}">
      <dsp:nvSpPr>
        <dsp:cNvPr id="0" name=""/>
        <dsp:cNvSpPr/>
      </dsp:nvSpPr>
      <dsp:spPr>
        <a:xfrm>
          <a:off x="6985648" y="3569568"/>
          <a:ext cx="560213" cy="56021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7111696" y="3569568"/>
        <a:ext cx="308117" cy="421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0866-89B2-5B47-900E-2541FF38CD1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F8EBC-DFEB-044C-B33D-D38A6C944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C6472-7D17-4631-B13D-92BDBD8F5128}" type="datetimeFigureOut">
              <a:rPr lang="en-US"/>
              <a:t>3/20/2020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DA900-6DE2-4407-898B-1AD4FA3B569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78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article/what-is-coronavirus.html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interactive/2020/world/asia/china-wuhan-coronavirus-maps.html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everyone. </a:t>
            </a:r>
          </a:p>
          <a:p>
            <a:r>
              <a:rPr lang="en-US" dirty="0"/>
              <a:t>Thanks for</a:t>
            </a:r>
            <a:r>
              <a:rPr lang="en-US" baseline="0" dirty="0"/>
              <a:t> having me today. </a:t>
            </a:r>
          </a:p>
          <a:p>
            <a:r>
              <a:rPr lang="en-US" baseline="0" dirty="0"/>
              <a:t>I’ll be discussing viruses, epidemics and pandemics, with a focus on the current pandemic, </a:t>
            </a:r>
            <a:r>
              <a:rPr lang="en-US" baseline="0" dirty="0" err="1"/>
              <a:t>Covid</a:t>
            </a:r>
            <a:r>
              <a:rPr lang="en-US" baseline="0" dirty="0"/>
              <a:t> 19. . .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38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R0- how many people become infected from one infected person. .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2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R0- how many people become infected from one infected person. .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2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https://www.nytimes.com/article/what-is-coronavirus.html</a:t>
            </a:r>
            <a:endParaRPr lang="en-US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cs typeface="Calibri"/>
              </a:rPr>
              <a:t>Target respiratory epithelial cells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DA900-6DE2-4407-898B-1AD4FA3B5690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51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Bats</a:t>
            </a:r>
            <a:r>
              <a:rPr lang="en-US" baseline="0" dirty="0"/>
              <a:t> hibernating at time of infection</a:t>
            </a:r>
          </a:p>
          <a:p>
            <a:r>
              <a:rPr lang="en-US" baseline="0" dirty="0"/>
              <a:t>Bat Co-V close but not exact, suggesting an intermediary host </a:t>
            </a:r>
          </a:p>
          <a:p>
            <a:r>
              <a:rPr lang="en-US" baseline="0" dirty="0"/>
              <a:t>Bats not sold at </a:t>
            </a:r>
            <a:r>
              <a:rPr lang="en-US" baseline="0" dirty="0" err="1"/>
              <a:t>Huanan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0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https://www.nytimes.com/article/what-is-coronavirus.html</a:t>
            </a:r>
            <a:endParaRPr lang="en-US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cs typeface="Calibri"/>
              </a:rPr>
              <a:t>Target respiratory epithelial cells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DA900-6DE2-4407-898B-1AD4FA3B5690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51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FigureTimeline</a:t>
            </a:r>
            <a:r>
              <a:rPr lang="en-US" b="1" dirty="0"/>
              <a:t> of early stages of 2019-nCoV outbreak</a:t>
            </a:r>
            <a:endParaRPr lang="en-US" dirty="0"/>
          </a:p>
          <a:p>
            <a:r>
              <a:rPr lang="en-US" dirty="0"/>
              <a:t>2019-nCoV=2019 novel coronavirus.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cs typeface="Calibri"/>
              </a:rPr>
              <a:t>BAL samples collected in which virus identified</a:t>
            </a:r>
            <a:endParaRPr lang="en-US" dirty="0">
              <a:cs typeface="Calibri"/>
            </a:endParaRPr>
          </a:p>
          <a:p>
            <a:r>
              <a:rPr lang="en-US" dirty="0">
                <a:hlinkClick r:id="rId3"/>
              </a:rPr>
              <a:t>https://www.thelancet.com/journals/lancet/article/PIIS0140-6736(20)30185-9/fulltext#figures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DA900-6DE2-4407-898B-1AD4FA3B5690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26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https://www.nytimes.com/interactive/2020/world/asia/china-wuhan-coronavirus-maps.html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DA900-6DE2-4407-898B-1AD4FA3B5690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6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https://www.nytimes.com/interactive/2020/world/asia/china-wuhan-coronavirus-maps.html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83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3.69%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21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Viral shedding </a:t>
            </a:r>
          </a:p>
          <a:p>
            <a:r>
              <a:rPr lang="en-US" baseline="0" dirty="0"/>
              <a:t>Median duration viral shedding 20 days (17-24 days) </a:t>
            </a:r>
          </a:p>
          <a:p>
            <a:r>
              <a:rPr lang="en-US" baseline="0" dirty="0"/>
              <a:t>Total span 8 to 37 days</a:t>
            </a:r>
          </a:p>
          <a:p>
            <a:r>
              <a:rPr lang="en-US" baseline="0" dirty="0"/>
              <a:t>(patients tested every other 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DA900-6DE2-4407-898B-1AD4FA3B5690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97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we’ll do over the next half hour or so, is review a</a:t>
            </a:r>
            <a:r>
              <a:rPr lang="en-US" baseline="0" dirty="0"/>
              <a:t> few things. First, some basic definitions, then a brief discussion of how disease are transmitted. </a:t>
            </a:r>
          </a:p>
          <a:p>
            <a:r>
              <a:rPr lang="en-US" baseline="0" dirty="0"/>
              <a:t>We’ll spend a lot of our time discussing the SARS CoV2 virus, also known as </a:t>
            </a:r>
            <a:r>
              <a:rPr lang="en-US" baseline="0" dirty="0" err="1"/>
              <a:t>Covid</a:t>
            </a:r>
            <a:r>
              <a:rPr lang="en-US" baseline="0" dirty="0"/>
              <a:t> 19.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33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Severe- requiring hospital care</a:t>
            </a:r>
          </a:p>
          <a:p>
            <a:r>
              <a:rPr lang="en-US" dirty="0"/>
              <a:t>Critical- ICU care/shock </a:t>
            </a:r>
          </a:p>
          <a:p>
            <a:r>
              <a:rPr lang="en-US" dirty="0"/>
              <a:t>28% mortality in Lancet paper for hospitalized patients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85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Older age (&gt;60)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49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Prevent</a:t>
            </a:r>
          </a:p>
          <a:p>
            <a:r>
              <a:rPr lang="en-US" dirty="0"/>
              <a:t>Detect </a:t>
            </a:r>
          </a:p>
          <a:p>
            <a:r>
              <a:rPr lang="en-US" dirty="0"/>
              <a:t>Respond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2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long to wash hands?</a:t>
            </a:r>
            <a:r>
              <a:rPr lang="en-US" baseline="0" dirty="0"/>
              <a:t> </a:t>
            </a:r>
          </a:p>
          <a:p>
            <a:r>
              <a:rPr lang="en-US" baseline="0" dirty="0"/>
              <a:t>Alcohol based hand sanitizer at &gt; 60%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94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Respiratory droplet containing the virus is not as stable in warm temperatures</a:t>
            </a:r>
          </a:p>
          <a:p>
            <a:r>
              <a:rPr lang="en-US" dirty="0"/>
              <a:t>Upper</a:t>
            </a:r>
            <a:r>
              <a:rPr lang="en-US" baseline="0" dirty="0"/>
              <a:t> epithelial tract is preferred site of infection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2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Nucleoside</a:t>
            </a:r>
            <a:r>
              <a:rPr lang="en-US" baseline="0" dirty="0"/>
              <a:t> (adenosine analogue)- gets incorporated into RNA and stops further replication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51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to start off, other than a terror inducing movie</a:t>
            </a:r>
            <a:r>
              <a:rPr lang="en-US" baseline="0" dirty="0"/>
              <a:t> </a:t>
            </a:r>
            <a:r>
              <a:rPr lang="en-US" dirty="0"/>
              <a:t>on </a:t>
            </a:r>
            <a:r>
              <a:rPr lang="en-US" dirty="0" err="1"/>
              <a:t>Netfix</a:t>
            </a:r>
            <a:r>
              <a:rPr lang="en-US" dirty="0"/>
              <a:t>, what</a:t>
            </a:r>
            <a:r>
              <a:rPr lang="en-US" baseline="0" dirty="0"/>
              <a:t> are epidemics/pandemics and contagions?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7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number of definitions exist in</a:t>
            </a:r>
            <a:r>
              <a:rPr lang="en-US" baseline="0" dirty="0"/>
              <a:t> the ether, so I tried to keep it </a:t>
            </a:r>
            <a:r>
              <a:rPr lang="en-US" baseline="0" dirty="0" err="1"/>
              <a:t>straightfoward</a:t>
            </a:r>
            <a:r>
              <a:rPr lang="en-US" baseline="0" dirty="0"/>
              <a:t> and use the </a:t>
            </a:r>
            <a:r>
              <a:rPr lang="en-US" baseline="0" dirty="0" err="1"/>
              <a:t>merriam</a:t>
            </a:r>
            <a:r>
              <a:rPr lang="en-US" baseline="0" dirty="0"/>
              <a:t> </a:t>
            </a:r>
            <a:r>
              <a:rPr lang="en-US" baseline="0" dirty="0" err="1"/>
              <a:t>webster</a:t>
            </a:r>
            <a:r>
              <a:rPr lang="en-US" baseline="0" dirty="0"/>
              <a:t> dictionary definitions. .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86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</a:t>
            </a:r>
            <a:r>
              <a:rPr lang="en-US" baseline="0" dirty="0"/>
              <a:t> is no standard definition. Pandemics trigger, generally a national response that is often dramatic and involves forced closings of mass gatherings/public events and surge procedures etc. in hospitals. .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50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 1300 ~ 443 million</a:t>
            </a:r>
            <a:r>
              <a:rPr lang="en-US" baseline="0" dirty="0"/>
              <a:t> -&gt; 350 million post pandemic </a:t>
            </a:r>
          </a:p>
          <a:p>
            <a:r>
              <a:rPr lang="en-US" baseline="0" dirty="0"/>
              <a:t>Typhus- Rickettsia </a:t>
            </a:r>
            <a:r>
              <a:rPr lang="en-US" baseline="0" dirty="0" err="1"/>
              <a:t>prowazekii</a:t>
            </a:r>
            <a:r>
              <a:rPr lang="en-US" baseline="0" dirty="0"/>
              <a:t>- transmitted through lice</a:t>
            </a:r>
          </a:p>
          <a:p>
            <a:r>
              <a:rPr lang="en-US" baseline="0" dirty="0"/>
              <a:t>Smallpox- viral, transmitted through</a:t>
            </a:r>
          </a:p>
          <a:p>
            <a:r>
              <a:rPr lang="en-US" baseline="0" dirty="0"/>
              <a:t>Plague- bacterial, transmitted via fleas and rodents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03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Bacteria- single cell</a:t>
            </a:r>
            <a:r>
              <a:rPr lang="en-US" baseline="0" dirty="0"/>
              <a:t> organisms</a:t>
            </a:r>
          </a:p>
          <a:p>
            <a:r>
              <a:rPr lang="en-US" baseline="0" dirty="0"/>
              <a:t>Yersinia- GNR, </a:t>
            </a:r>
            <a:r>
              <a:rPr lang="en-US" baseline="0" dirty="0" err="1"/>
              <a:t>enterobacter</a:t>
            </a:r>
            <a:r>
              <a:rPr lang="en-US" baseline="0" dirty="0"/>
              <a:t> family; Vibrio cholera </a:t>
            </a:r>
            <a:r>
              <a:rPr lang="mr-IN" baseline="0" dirty="0"/>
              <a:t>–</a:t>
            </a:r>
            <a:r>
              <a:rPr lang="en-US" baseline="0" dirty="0"/>
              <a:t> GNR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97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Viruses- genetic information + a protein shell (not actual living organisms) -&gt; invade healthy cells and multiply </a:t>
            </a:r>
          </a:p>
          <a:p>
            <a:r>
              <a:rPr lang="en-US" baseline="0" dirty="0"/>
              <a:t>Influenza </a:t>
            </a:r>
            <a:r>
              <a:rPr lang="mr-IN" baseline="0" dirty="0"/>
              <a:t>–</a:t>
            </a:r>
            <a:r>
              <a:rPr lang="en-US" baseline="0" dirty="0"/>
              <a:t> multiple carriers across mammals though also avian carriers. Classically, avian strains don</a:t>
            </a:r>
            <a:r>
              <a:rPr lang="mr-IN" baseline="0" dirty="0"/>
              <a:t>’</a:t>
            </a:r>
            <a:r>
              <a:rPr lang="en-US" baseline="0" dirty="0"/>
              <a:t>t cross to humans, though transmission has occurred. . . Domestic poultry. Pigs/swine are felt to potentially be able to be a mixing pot of avian and mammalian viruses than can then get transmitted in each direction.</a:t>
            </a:r>
          </a:p>
          <a:p>
            <a:endParaRPr lang="en-US" baseline="0" dirty="0"/>
          </a:p>
          <a:p>
            <a:r>
              <a:rPr lang="en-US" baseline="0" dirty="0"/>
              <a:t>Small pox- transmitted from person to person via respiratory droplets. Dr. Edward Jenner created a vaccine that eventually led to elimination. </a:t>
            </a:r>
          </a:p>
          <a:p>
            <a:endParaRPr lang="en-US" baseline="0" dirty="0"/>
          </a:p>
          <a:p>
            <a:r>
              <a:rPr lang="en-US" baseline="0" dirty="0"/>
              <a:t>Measles/</a:t>
            </a:r>
            <a:r>
              <a:rPr lang="en-US" baseline="0" dirty="0" err="1"/>
              <a:t>Rubeola</a:t>
            </a:r>
            <a:r>
              <a:rPr lang="en-US" baseline="0" dirty="0"/>
              <a:t>- human to human through infected droplets; however, since </a:t>
            </a:r>
            <a:r>
              <a:rPr lang="en-US" baseline="0" dirty="0" err="1"/>
              <a:t>dz</a:t>
            </a:r>
            <a:r>
              <a:rPr lang="en-US" baseline="0" dirty="0"/>
              <a:t> particles can remain in the air for up to 2 hours, also require droplet </a:t>
            </a:r>
            <a:r>
              <a:rPr lang="en-US" baseline="0" dirty="0" err="1"/>
              <a:t>iso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97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Bacteria- single cell</a:t>
            </a:r>
            <a:r>
              <a:rPr lang="en-US" baseline="0" dirty="0"/>
              <a:t> organisms</a:t>
            </a:r>
          </a:p>
          <a:p>
            <a:r>
              <a:rPr lang="en-US" baseline="0" dirty="0"/>
              <a:t>Viruses- genetic information + a protein shell (not actual living organisms) -&gt; invade healthy cells and multiply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DA900-6DE2-4407-898B-1AD4FA3B56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9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6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77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219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4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55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21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33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6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33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6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90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0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6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4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395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  <p:sldLayoutId id="2147484142" r:id="rId15"/>
    <p:sldLayoutId id="2147484143" r:id="rId16"/>
    <p:sldLayoutId id="21474841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gif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hyperlink" Target="about:blan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9924075" cy="3329581"/>
          </a:xfrm>
        </p:spPr>
        <p:txBody>
          <a:bodyPr/>
          <a:lstStyle/>
          <a:p>
            <a:pPr algn="ctr"/>
            <a:r>
              <a:rPr lang="en-US" dirty="0">
                <a:latin typeface="Calibri Light"/>
                <a:cs typeface="Calibri Light"/>
              </a:rPr>
              <a:t>Wellness Day 2020</a:t>
            </a:r>
            <a:br>
              <a:rPr lang="en-US" dirty="0">
                <a:latin typeface="Calibri Light"/>
                <a:cs typeface="Calibri Light"/>
              </a:rPr>
            </a:br>
            <a:r>
              <a:rPr lang="en-US" dirty="0">
                <a:latin typeface="Calibri Light"/>
                <a:cs typeface="Calibri Light"/>
              </a:rPr>
              <a:t>Viruses, Epidemics &amp; Pandemics</a:t>
            </a:r>
            <a:endParaRPr lang="en-US" dirty="0">
              <a:effectLst>
                <a:glow rad="38100">
                  <a:prstClr val="black">
                    <a:lumMod val="65000"/>
                    <a:lumOff val="35000"/>
                    <a:alpha val="50000"/>
                  </a:prst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latin typeface="Calibri Light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7" y="4777380"/>
            <a:ext cx="9609807" cy="154843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Calibri"/>
                <a:cs typeface="Calibri"/>
              </a:rPr>
              <a:t>Nina Patel, MD</a:t>
            </a:r>
          </a:p>
          <a:p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alibri"/>
                <a:cs typeface="Calibri"/>
              </a:rPr>
              <a:t>Associate professor</a:t>
            </a:r>
          </a:p>
          <a:p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alibri"/>
                <a:cs typeface="Calibri"/>
              </a:rPr>
              <a:t>Division of pulmonary, allergy &amp; Critical care</a:t>
            </a:r>
          </a:p>
          <a:p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Calibri"/>
                <a:cs typeface="Calibri"/>
              </a:rPr>
              <a:t>Columbia University 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20319" cy="1400530"/>
          </a:xfrm>
        </p:spPr>
        <p:txBody>
          <a:bodyPr/>
          <a:lstStyle/>
          <a:p>
            <a:r>
              <a:rPr lang="en-US" dirty="0"/>
              <a:t>Other organisms that can cause infection &amp; disease outbreaks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108" y="2082454"/>
            <a:ext cx="8716739" cy="1255167"/>
          </a:xfrm>
        </p:spPr>
        <p:txBody>
          <a:bodyPr>
            <a:normAutofit/>
          </a:bodyPr>
          <a:lstStyle/>
          <a:p>
            <a:r>
              <a:rPr lang="en-US" dirty="0"/>
              <a:t>Fungi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Aspergillus</a:t>
            </a:r>
            <a:r>
              <a:rPr lang="en-US" dirty="0"/>
              <a:t>, Cryptococcus </a:t>
            </a:r>
          </a:p>
          <a:p>
            <a:r>
              <a:rPr lang="en-US" dirty="0"/>
              <a:t>Protozoa </a:t>
            </a:r>
            <a:r>
              <a:rPr lang="mr-IN" dirty="0"/>
              <a:t>–</a:t>
            </a:r>
            <a:r>
              <a:rPr lang="en-US" dirty="0"/>
              <a:t> Plasmodium species (i.e. malaria), Giardia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 descr="Screen Shot 2020-03-08 at 3.15.5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2" t="2785" r="4984" b="1748"/>
          <a:stretch/>
        </p:blipFill>
        <p:spPr>
          <a:xfrm>
            <a:off x="897842" y="3420573"/>
            <a:ext cx="2754205" cy="2870696"/>
          </a:xfrm>
          <a:prstGeom prst="rect">
            <a:avLst/>
          </a:prstGeom>
        </p:spPr>
      </p:pic>
      <p:pic>
        <p:nvPicPr>
          <p:cNvPr id="5" name="Picture 4" descr="Screen Shot 2020-03-08 at 3.19.18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3" t="3048" r="951"/>
          <a:stretch/>
        </p:blipFill>
        <p:spPr>
          <a:xfrm>
            <a:off x="4311963" y="3386570"/>
            <a:ext cx="2894042" cy="29037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78392" y="6368746"/>
            <a:ext cx="3046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www.researchgate.net</a:t>
            </a:r>
            <a:r>
              <a:rPr lang="en-US" sz="800" dirty="0"/>
              <a:t>/figure/Cryptococcus-neoformans-capsule-and-cell-wall-Clockwise-from-upper-left-Negative-stain_fig1_324504826</a:t>
            </a:r>
          </a:p>
        </p:txBody>
      </p:sp>
      <p:sp>
        <p:nvSpPr>
          <p:cNvPr id="9" name="Rectangle 8"/>
          <p:cNvSpPr/>
          <p:nvPr/>
        </p:nvSpPr>
        <p:spPr>
          <a:xfrm>
            <a:off x="832951" y="6413918"/>
            <a:ext cx="3109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microbeonline.com</a:t>
            </a:r>
            <a:r>
              <a:rPr lang="en-US" sz="800" dirty="0"/>
              <a:t>/</a:t>
            </a:r>
            <a:r>
              <a:rPr lang="en-US" sz="800" dirty="0" err="1"/>
              <a:t>aspergillus</a:t>
            </a:r>
            <a:r>
              <a:rPr lang="en-US" sz="800" dirty="0"/>
              <a:t>-</a:t>
            </a:r>
            <a:r>
              <a:rPr lang="en-US" sz="800" dirty="0" err="1"/>
              <a:t>fumigatus</a:t>
            </a:r>
            <a:r>
              <a:rPr lang="en-US" sz="800" dirty="0"/>
              <a:t>-characteristics-pathogenesis-diagnosis/</a:t>
            </a:r>
          </a:p>
        </p:txBody>
      </p:sp>
      <p:pic>
        <p:nvPicPr>
          <p:cNvPr id="10" name="Picture 9" descr="Screen Shot 2020-03-08 at 3.24.4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2" t="6516" r="4061" b="8364"/>
          <a:stretch/>
        </p:blipFill>
        <p:spPr>
          <a:xfrm>
            <a:off x="8011793" y="3422552"/>
            <a:ext cx="3329259" cy="28096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54012" y="6369615"/>
            <a:ext cx="3360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www.pathologyoutlines.com</a:t>
            </a:r>
            <a:r>
              <a:rPr lang="en-US" sz="800" dirty="0"/>
              <a:t>/topic/</a:t>
            </a:r>
            <a:r>
              <a:rPr lang="en-US" sz="800" dirty="0" err="1"/>
              <a:t>parasitologymalariapfalciparum.html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5111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62" y="428003"/>
            <a:ext cx="9601891" cy="1400530"/>
          </a:xfrm>
        </p:spPr>
        <p:txBody>
          <a:bodyPr/>
          <a:lstStyle/>
          <a:p>
            <a:r>
              <a:rPr lang="en-US" dirty="0"/>
              <a:t>How are microbes transmitted?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345" y="2754314"/>
            <a:ext cx="5022944" cy="2132012"/>
          </a:xfrm>
        </p:spPr>
        <p:txBody>
          <a:bodyPr>
            <a:normAutofit/>
          </a:bodyPr>
          <a:lstStyle/>
          <a:p>
            <a:r>
              <a:rPr lang="en-US" dirty="0"/>
              <a:t>Transmission</a:t>
            </a:r>
          </a:p>
          <a:p>
            <a:pPr lvl="1"/>
            <a:r>
              <a:rPr lang="en-US" dirty="0"/>
              <a:t>Vectors </a:t>
            </a:r>
          </a:p>
          <a:p>
            <a:pPr lvl="2"/>
            <a:r>
              <a:rPr lang="en-US" dirty="0"/>
              <a:t>Fleas, Mosquitos, Lice, etc.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r="2002" b="31635"/>
          <a:stretch/>
        </p:blipFill>
        <p:spPr>
          <a:xfrm>
            <a:off x="5925727" y="1488869"/>
            <a:ext cx="5935037" cy="49796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6799" y="663636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openstax.org</a:t>
            </a:r>
            <a:r>
              <a:rPr lang="en-US" sz="800" dirty="0"/>
              <a:t>/books/microbiology/pages/16-3-modes-of-disease-transmission</a:t>
            </a:r>
          </a:p>
        </p:txBody>
      </p:sp>
    </p:spTree>
    <p:extLst>
      <p:ext uri="{BB962C8B-B14F-4D97-AF65-F5344CB8AC3E}">
        <p14:creationId xmlns:p14="http://schemas.microsoft.com/office/powerpoint/2010/main" val="14139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62" y="176947"/>
            <a:ext cx="9601891" cy="1400530"/>
          </a:xfrm>
        </p:spPr>
        <p:txBody>
          <a:bodyPr/>
          <a:lstStyle/>
          <a:p>
            <a:r>
              <a:rPr lang="en-US" dirty="0"/>
              <a:t>How are microbes transmitted? Zoonotic transmission</a:t>
            </a:r>
          </a:p>
        </p:txBody>
      </p:sp>
      <p:pic>
        <p:nvPicPr>
          <p:cNvPr id="4" name="Picture 3" descr="Screen Shot 2020-03-01 at 9.21.2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6640"/>
          <a:stretch/>
        </p:blipFill>
        <p:spPr>
          <a:xfrm>
            <a:off x="256092" y="3045513"/>
            <a:ext cx="4607776" cy="23301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76369"/>
            <a:ext cx="77171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sphweb.bumc.bu.edu</a:t>
            </a:r>
            <a:r>
              <a:rPr lang="en-US" sz="800" dirty="0"/>
              <a:t>/</a:t>
            </a:r>
            <a:r>
              <a:rPr lang="en-US" sz="800" dirty="0" err="1"/>
              <a:t>otlt</a:t>
            </a:r>
            <a:r>
              <a:rPr lang="en-US" sz="800" dirty="0"/>
              <a:t>/MPH-Modules/PH/PH709_Transmission/PH709_Transmission6.html</a:t>
            </a:r>
          </a:p>
        </p:txBody>
      </p:sp>
      <p:pic>
        <p:nvPicPr>
          <p:cNvPr id="9" name="Picture 8" descr="Screen Shot 2020-03-08 at 3.48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t="7601" r="5040" b="3239"/>
          <a:stretch/>
        </p:blipFill>
        <p:spPr>
          <a:xfrm>
            <a:off x="5025387" y="2170931"/>
            <a:ext cx="6950646" cy="3780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89969"/>
            <a:ext cx="25955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foodsource.org.uk</a:t>
            </a:r>
            <a:r>
              <a:rPr lang="en-US" sz="800" dirty="0"/>
              <a:t>/book/export/html/108</a:t>
            </a:r>
          </a:p>
        </p:txBody>
      </p:sp>
    </p:spTree>
    <p:extLst>
      <p:ext uri="{BB962C8B-B14F-4D97-AF65-F5344CB8AC3E}">
        <p14:creationId xmlns:p14="http://schemas.microsoft.com/office/powerpoint/2010/main" val="3355884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455" y="291953"/>
            <a:ext cx="9643227" cy="1195116"/>
          </a:xfrm>
        </p:spPr>
        <p:txBody>
          <a:bodyPr/>
          <a:lstStyle/>
          <a:p>
            <a:r>
              <a:rPr lang="en-US" dirty="0"/>
              <a:t>Human to </a:t>
            </a:r>
            <a:r>
              <a:rPr lang="en-US"/>
              <a:t>Human Transmission </a:t>
            </a:r>
            <a:endParaRPr lang="en-US" dirty="0"/>
          </a:p>
        </p:txBody>
      </p:sp>
      <p:pic>
        <p:nvPicPr>
          <p:cNvPr id="5" name="Content Placeholder 4" descr="Screen Shot 2020-03-09 at 9.55.19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340" r="1170" b="51848"/>
          <a:stretch/>
        </p:blipFill>
        <p:spPr>
          <a:xfrm>
            <a:off x="834432" y="1258469"/>
            <a:ext cx="8908282" cy="2786443"/>
          </a:xfrm>
        </p:spPr>
      </p:pic>
      <p:sp>
        <p:nvSpPr>
          <p:cNvPr id="8" name="Rectangle 7"/>
          <p:cNvSpPr/>
          <p:nvPr/>
        </p:nvSpPr>
        <p:spPr>
          <a:xfrm>
            <a:off x="8272227" y="6617381"/>
            <a:ext cx="41041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www.nationalgeographic.org</a:t>
            </a:r>
            <a:r>
              <a:rPr lang="en-US" sz="800" dirty="0"/>
              <a:t>/media/methods-disease-transmission/</a:t>
            </a:r>
          </a:p>
        </p:txBody>
      </p:sp>
      <p:pic>
        <p:nvPicPr>
          <p:cNvPr id="10" name="Content Placeholder 4" descr="Screen Shot 2020-03-09 at 9.55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74123" r="34297"/>
          <a:stretch/>
        </p:blipFill>
        <p:spPr>
          <a:xfrm>
            <a:off x="829455" y="4191000"/>
            <a:ext cx="8931402" cy="24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42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cough droplets spread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www.businessinsider.com</a:t>
            </a:r>
            <a:r>
              <a:rPr lang="en-US" dirty="0"/>
              <a:t>/how-far-sneeze-cough-germs-can-travel-2018-10?jwsource=cl</a:t>
            </a:r>
          </a:p>
        </p:txBody>
      </p:sp>
    </p:spTree>
    <p:extLst>
      <p:ext uri="{BB962C8B-B14F-4D97-AF65-F5344CB8AC3E}">
        <p14:creationId xmlns:p14="http://schemas.microsoft.com/office/powerpoint/2010/main" val="1689411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480" y="157353"/>
            <a:ext cx="9404723" cy="1400530"/>
          </a:xfrm>
        </p:spPr>
        <p:txBody>
          <a:bodyPr/>
          <a:lstStyle/>
          <a:p>
            <a:r>
              <a:rPr lang="en-US" dirty="0"/>
              <a:t>How are microbes transmitted? Human to human transmission</a:t>
            </a:r>
          </a:p>
        </p:txBody>
      </p:sp>
      <p:pic>
        <p:nvPicPr>
          <p:cNvPr id="4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722F61C-3BEC-4FDF-AB06-299B9F824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07" t="11262" r="2093" b="15218"/>
          <a:stretch/>
        </p:blipFill>
        <p:spPr>
          <a:xfrm>
            <a:off x="1358563" y="1609738"/>
            <a:ext cx="3447643" cy="50359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421820" y="658106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www.vox.com</a:t>
            </a:r>
            <a:r>
              <a:rPr lang="en-US" sz="800" dirty="0"/>
              <a:t>/2020/1/31/21113178/what-is-coronavirus-symptoms-travel-china-map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982108"/>
              </p:ext>
            </p:extLst>
          </p:nvPr>
        </p:nvGraphicFramePr>
        <p:xfrm>
          <a:off x="5772113" y="2659653"/>
          <a:ext cx="4903955" cy="2469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3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9015">
                <a:tc>
                  <a:txBody>
                    <a:bodyPr/>
                    <a:lstStyle/>
                    <a:p>
                      <a:r>
                        <a:rPr lang="en-US" dirty="0"/>
                        <a:t>Virus transmission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834">
                <a:tc>
                  <a:txBody>
                    <a:bodyPr/>
                    <a:lstStyle/>
                    <a:p>
                      <a:r>
                        <a:rPr lang="en-US" dirty="0"/>
                        <a:t>Respiratory droplet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RSV, Rhinovirus,</a:t>
                      </a:r>
                      <a:r>
                        <a:rPr lang="en-US" baseline="0" dirty="0"/>
                        <a:t> SARS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055">
                <a:tc>
                  <a:txBody>
                    <a:bodyPr/>
                    <a:lstStyle/>
                    <a:p>
                      <a:r>
                        <a:rPr lang="en-US" dirty="0"/>
                        <a:t>Airborne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Measles (</a:t>
                      </a:r>
                      <a:r>
                        <a:rPr lang="en-US" dirty="0" err="1"/>
                        <a:t>Rubeola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611">
                <a:tc>
                  <a:txBody>
                    <a:bodyPr/>
                    <a:lstStyle/>
                    <a:p>
                      <a:r>
                        <a:rPr lang="en-US" dirty="0" err="1"/>
                        <a:t>Bloodborne</a:t>
                      </a:r>
                      <a:r>
                        <a:rPr lang="en-US" dirty="0"/>
                        <a:t>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HIV, Ebola, Marburg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084">
                <a:tc>
                  <a:txBody>
                    <a:bodyPr/>
                    <a:lstStyle/>
                    <a:p>
                      <a:r>
                        <a:rPr lang="en-US" dirty="0"/>
                        <a:t>STDs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HSV, HIV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084">
                <a:tc>
                  <a:txBody>
                    <a:bodyPr/>
                    <a:lstStyle/>
                    <a:p>
                      <a:r>
                        <a:rPr lang="en-US" dirty="0"/>
                        <a:t>Fecal-oral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Norovirus</a:t>
                      </a:r>
                      <a:r>
                        <a:rPr lang="en-US" dirty="0"/>
                        <a:t>, Rotavirus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395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412" y="260731"/>
            <a:ext cx="9404723" cy="1400530"/>
          </a:xfrm>
        </p:spPr>
        <p:txBody>
          <a:bodyPr/>
          <a:lstStyle/>
          <a:p>
            <a:r>
              <a:rPr lang="en-US" dirty="0"/>
              <a:t>How do viruses cause disease? </a:t>
            </a:r>
          </a:p>
        </p:txBody>
      </p:sp>
      <p:pic>
        <p:nvPicPr>
          <p:cNvPr id="4" name="Content Placeholder 3" descr="Screen Shot 2020-03-08 at 4.11.19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t="5981" r="5907" b="3906"/>
          <a:stretch/>
        </p:blipFill>
        <p:spPr>
          <a:xfrm>
            <a:off x="2739436" y="1184792"/>
            <a:ext cx="5653564" cy="5360868"/>
          </a:xfrm>
        </p:spPr>
      </p:pic>
    </p:spTree>
    <p:extLst>
      <p:ext uri="{BB962C8B-B14F-4D97-AF65-F5344CB8AC3E}">
        <p14:creationId xmlns:p14="http://schemas.microsoft.com/office/powerpoint/2010/main" val="2151449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894" y="55863"/>
            <a:ext cx="9404723" cy="1400530"/>
          </a:xfrm>
        </p:spPr>
        <p:txBody>
          <a:bodyPr/>
          <a:lstStyle/>
          <a:p>
            <a:r>
              <a:rPr lang="en-US" dirty="0"/>
              <a:t>How does SARS CoV2 cause disease? </a:t>
            </a:r>
          </a:p>
        </p:txBody>
      </p:sp>
      <p:pic>
        <p:nvPicPr>
          <p:cNvPr id="10" name="Picture 9" descr="Screen Shot 2020-03-10 at 8.36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3" y="1487715"/>
            <a:ext cx="5502729" cy="4886593"/>
          </a:xfrm>
          <a:prstGeom prst="rect">
            <a:avLst/>
          </a:prstGeom>
        </p:spPr>
      </p:pic>
      <p:pic>
        <p:nvPicPr>
          <p:cNvPr id="11" name="Picture 10" descr="Screen Shot 2020-03-10 at 8.38.5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2116" r="1806" b="2116"/>
          <a:stretch/>
        </p:blipFill>
        <p:spPr>
          <a:xfrm>
            <a:off x="6839857" y="1542142"/>
            <a:ext cx="4535713" cy="48150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73762"/>
            <a:ext cx="30426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www.prosci-inc.com</a:t>
            </a:r>
            <a:r>
              <a:rPr lang="en-US" sz="1000" dirty="0"/>
              <a:t>/ace2-antibodies/</a:t>
            </a:r>
          </a:p>
        </p:txBody>
      </p:sp>
    </p:spTree>
    <p:extLst>
      <p:ext uri="{BB962C8B-B14F-4D97-AF65-F5344CB8AC3E}">
        <p14:creationId xmlns:p14="http://schemas.microsoft.com/office/powerpoint/2010/main" val="1212817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068" y="226569"/>
            <a:ext cx="10050102" cy="1400530"/>
          </a:xfrm>
        </p:spPr>
        <p:txBody>
          <a:bodyPr/>
          <a:lstStyle/>
          <a:p>
            <a:r>
              <a:rPr lang="en-US" dirty="0"/>
              <a:t>How does SARS CoV2/CoviD19 cause disease?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93155919"/>
              </p:ext>
            </p:extLst>
          </p:nvPr>
        </p:nvGraphicFramePr>
        <p:xfrm>
          <a:off x="1894280" y="1664891"/>
          <a:ext cx="8006220" cy="4788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5598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C6B24-D858-4AB3-9995-DEF4660B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35" y="494589"/>
            <a:ext cx="9404723" cy="1400530"/>
          </a:xfrm>
        </p:spPr>
        <p:txBody>
          <a:bodyPr/>
          <a:lstStyle/>
          <a:p>
            <a:pPr algn="ctr"/>
            <a:r>
              <a:rPr lang="en-US" sz="4000" dirty="0">
                <a:ea typeface="+mj-lt"/>
                <a:cs typeface="+mj-lt"/>
              </a:rPr>
              <a:t>61 Year-Old Male with pneumonia </a:t>
            </a:r>
            <a:endParaRPr lang="en-US" sz="4000" dirty="0"/>
          </a:p>
        </p:txBody>
      </p:sp>
      <p:pic>
        <p:nvPicPr>
          <p:cNvPr id="6" name="Picture 4" descr="A picture containing film, waterfall, water, fountain&#10;&#10;Description generated with very high confidence">
            <a:extLst>
              <a:ext uri="{FF2B5EF4-FFF2-40B4-BE49-F238E27FC236}">
                <a16:creationId xmlns:a16="http://schemas.microsoft.com/office/drawing/2014/main" id="{DD7B2DDA-CB40-4BE8-8173-784907E40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68" r="196" b="-159"/>
          <a:stretch/>
        </p:blipFill>
        <p:spPr>
          <a:xfrm>
            <a:off x="6674265" y="1622924"/>
            <a:ext cx="4363371" cy="47502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512C1E-D589-4EE1-A4B8-D9C953040B5B}"/>
              </a:ext>
            </a:extLst>
          </p:cNvPr>
          <p:cNvSpPr txBox="1"/>
          <p:nvPr/>
        </p:nvSpPr>
        <p:spPr>
          <a:xfrm>
            <a:off x="7863705" y="6386045"/>
            <a:ext cx="199187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cs typeface="Calibri"/>
              </a:rPr>
              <a:t>Illness Day 11</a:t>
            </a:r>
            <a:endParaRPr lang="en-US" sz="200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5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79C9BB7-EA93-4551-B5DB-17C1CB22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828" y="6131690"/>
            <a:ext cx="662459" cy="670833"/>
          </a:xfrm>
          <a:prstGeom prst="rect">
            <a:avLst/>
          </a:prstGeom>
        </p:spPr>
      </p:pic>
      <p:pic>
        <p:nvPicPr>
          <p:cNvPr id="9" name="Picture 8" descr="Screen Shot 2016-02-25 at 12.01.4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5" t="8161" r="12851" b="9810"/>
          <a:stretch/>
        </p:blipFill>
        <p:spPr>
          <a:xfrm>
            <a:off x="617067" y="1691050"/>
            <a:ext cx="5621106" cy="43243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3467" y="6111185"/>
            <a:ext cx="274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142841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Definitions</a:t>
            </a:r>
          </a:p>
          <a:p>
            <a:r>
              <a:rPr lang="en-US" dirty="0"/>
              <a:t>Disease Transmission</a:t>
            </a:r>
          </a:p>
          <a:p>
            <a:r>
              <a:rPr lang="en-US" dirty="0"/>
              <a:t>SARS CoV2 (i.e. COVID 19) </a:t>
            </a:r>
          </a:p>
          <a:p>
            <a:pPr lvl="1"/>
            <a:r>
              <a:rPr lang="en-US" dirty="0"/>
              <a:t>What is it and what does it do? </a:t>
            </a:r>
          </a:p>
          <a:p>
            <a:r>
              <a:rPr lang="en-US" dirty="0"/>
              <a:t>SARS CoV2/</a:t>
            </a:r>
            <a:r>
              <a:rPr lang="en-US" dirty="0" err="1"/>
              <a:t>CoVID</a:t>
            </a:r>
            <a:r>
              <a:rPr lang="en-US" dirty="0"/>
              <a:t> 19 </a:t>
            </a:r>
          </a:p>
          <a:p>
            <a:pPr lvl="1"/>
            <a:r>
              <a:rPr lang="en-US" dirty="0"/>
              <a:t>What do we do next?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68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6AAC90"/>
              </a:solidFill>
            </a:endParaRPr>
          </a:p>
          <a:p>
            <a:r>
              <a:rPr lang="en-US" dirty="0">
                <a:solidFill>
                  <a:srgbClr val="6AAC90"/>
                </a:solidFill>
              </a:rPr>
              <a:t>Definitions</a:t>
            </a:r>
          </a:p>
          <a:p>
            <a:r>
              <a:rPr lang="en-US" dirty="0">
                <a:solidFill>
                  <a:srgbClr val="6AAC90"/>
                </a:solidFill>
              </a:rPr>
              <a:t>Disease Transmission</a:t>
            </a:r>
          </a:p>
          <a:p>
            <a:r>
              <a:rPr lang="en-US" dirty="0"/>
              <a:t>SARS CoV2 (i.e. COVID 19) </a:t>
            </a:r>
          </a:p>
          <a:p>
            <a:pPr lvl="1"/>
            <a:r>
              <a:rPr lang="en-US" dirty="0"/>
              <a:t>What is it and what does it do? </a:t>
            </a:r>
          </a:p>
          <a:p>
            <a:r>
              <a:rPr lang="en-US" dirty="0">
                <a:solidFill>
                  <a:srgbClr val="6AAC90"/>
                </a:solidFill>
              </a:rPr>
              <a:t>SARS CoV2/</a:t>
            </a:r>
            <a:r>
              <a:rPr lang="en-US" dirty="0" err="1">
                <a:solidFill>
                  <a:srgbClr val="6AAC90"/>
                </a:solidFill>
              </a:rPr>
              <a:t>CoVID</a:t>
            </a:r>
            <a:r>
              <a:rPr lang="en-US" dirty="0">
                <a:solidFill>
                  <a:srgbClr val="6AAC90"/>
                </a:solidFill>
              </a:rPr>
              <a:t> 19 </a:t>
            </a:r>
          </a:p>
          <a:p>
            <a:pPr lvl="1"/>
            <a:r>
              <a:rPr lang="en-US" dirty="0">
                <a:solidFill>
                  <a:srgbClr val="6AAC90"/>
                </a:solidFill>
              </a:rPr>
              <a:t>What do we do next?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15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1CB9A-7EB9-4DDC-8458-5268DDF2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59" y="452718"/>
            <a:ext cx="9660076" cy="1400530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What is SARS CoV2/COVID-19? </a:t>
            </a:r>
            <a:endParaRPr lang="en-US" dirty="0"/>
          </a:p>
        </p:txBody>
      </p:sp>
      <p:pic>
        <p:nvPicPr>
          <p:cNvPr id="25" name="Picture 4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4D1112B9-4C03-4308-AA21-055A9FCBA1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252938" y="2278219"/>
            <a:ext cx="4395787" cy="3033093"/>
          </a:xfrm>
          <a:ln>
            <a:solidFill>
              <a:schemeClr val="accent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C19457-7365-459D-8B4A-E607E11D3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4427" y="2246468"/>
            <a:ext cx="6801010" cy="34884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ea typeface="+mn-lt"/>
                <a:cs typeface="+mn-lt"/>
              </a:rPr>
              <a:t>Family of viruses -&gt; </a:t>
            </a:r>
            <a:r>
              <a:rPr lang="en-US" sz="2400" dirty="0" err="1">
                <a:ea typeface="+mn-lt"/>
                <a:cs typeface="+mn-lt"/>
              </a:rPr>
              <a:t>Coronaviridae</a:t>
            </a:r>
            <a:endParaRPr lang="en-US" sz="2400" dirty="0">
              <a:ea typeface="+mn-lt"/>
              <a:cs typeface="+mn-lt"/>
            </a:endParaRPr>
          </a:p>
          <a:p>
            <a:pPr lvl="1"/>
            <a:r>
              <a:rPr lang="en-US" sz="2000" dirty="0">
                <a:ea typeface="+mn-lt"/>
                <a:cs typeface="+mn-lt"/>
              </a:rPr>
              <a:t>Single-strand RNA, 26 to 32 </a:t>
            </a:r>
            <a:r>
              <a:rPr lang="en-US" sz="2000" dirty="0" err="1">
                <a:ea typeface="+mn-lt"/>
                <a:cs typeface="+mn-lt"/>
              </a:rPr>
              <a:t>kB</a:t>
            </a:r>
            <a:endParaRPr lang="en-US" sz="2000" dirty="0">
              <a:ea typeface="+mn-lt"/>
              <a:cs typeface="+mn-lt"/>
            </a:endParaRPr>
          </a:p>
          <a:p>
            <a:pPr lvl="1"/>
            <a:r>
              <a:rPr lang="en-US" sz="2000" dirty="0">
                <a:ea typeface="+mn-lt"/>
                <a:cs typeface="+mn-lt"/>
              </a:rPr>
              <a:t>Hosts: Avian, Bats, camels/dogs/cats/civets/mice</a:t>
            </a:r>
          </a:p>
          <a:p>
            <a:r>
              <a:rPr lang="en-US" sz="2400" dirty="0">
                <a:cs typeface="Calibri"/>
              </a:rPr>
              <a:t>6 coronaviruses  known to affect humans previously, now </a:t>
            </a:r>
            <a:r>
              <a:rPr lang="en-US" sz="2400" b="1" dirty="0">
                <a:solidFill>
                  <a:srgbClr val="FFFF00"/>
                </a:solidFill>
                <a:cs typeface="Calibri"/>
              </a:rPr>
              <a:t>7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  <a:cs typeface="Calibri"/>
              </a:rPr>
              <a:t>SARS-</a:t>
            </a:r>
            <a:r>
              <a:rPr lang="en-US" sz="2000" dirty="0" err="1">
                <a:solidFill>
                  <a:srgbClr val="FFFF00"/>
                </a:solidFill>
                <a:cs typeface="Calibri"/>
              </a:rPr>
              <a:t>CoV</a:t>
            </a:r>
            <a:r>
              <a:rPr lang="en-US" sz="2000" dirty="0">
                <a:solidFill>
                  <a:srgbClr val="FFFF00"/>
                </a:solidFill>
                <a:cs typeface="Calibri"/>
              </a:rPr>
              <a:t>, </a:t>
            </a:r>
            <a:r>
              <a:rPr lang="en-US" sz="2000" dirty="0">
                <a:solidFill>
                  <a:srgbClr val="FFFF00"/>
                </a:solidFill>
                <a:ea typeface="+mj-lt"/>
                <a:cs typeface="+mj-lt"/>
              </a:rPr>
              <a:t>MERS-</a:t>
            </a:r>
            <a:r>
              <a:rPr lang="en-US" sz="2000" dirty="0" err="1">
                <a:solidFill>
                  <a:srgbClr val="FFFF00"/>
                </a:solidFill>
                <a:ea typeface="+mj-lt"/>
                <a:cs typeface="+mj-lt"/>
              </a:rPr>
              <a:t>CoV</a:t>
            </a:r>
            <a:r>
              <a:rPr lang="en-US" sz="2000" dirty="0">
                <a:solidFill>
                  <a:srgbClr val="FFFF00"/>
                </a:solidFill>
                <a:ea typeface="+mj-lt"/>
                <a:cs typeface="+mj-lt"/>
              </a:rPr>
              <a:t>, SARS CoV2</a:t>
            </a:r>
            <a:endParaRPr lang="en-US" sz="2000" dirty="0">
              <a:solidFill>
                <a:srgbClr val="FFFF00"/>
              </a:solidFill>
            </a:endParaRPr>
          </a:p>
          <a:p>
            <a:endParaRPr lang="en-US" sz="2400" dirty="0">
              <a:cs typeface="Calibri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  <p:pic>
        <p:nvPicPr>
          <p:cNvPr id="1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597A5DB-5E75-4E47-BAB4-B287544AB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6439" y="6287784"/>
            <a:ext cx="780356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46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58" y="263578"/>
            <a:ext cx="9404723" cy="1400530"/>
          </a:xfrm>
        </p:spPr>
        <p:txBody>
          <a:bodyPr/>
          <a:lstStyle/>
          <a:p>
            <a:r>
              <a:rPr lang="en-US" dirty="0"/>
              <a:t>How did SARS CoV2/CoVID19 emerge as a pathogen in humans?</a:t>
            </a:r>
          </a:p>
        </p:txBody>
      </p:sp>
      <p:pic>
        <p:nvPicPr>
          <p:cNvPr id="4" name="Content Placeholder 3" descr="Screen Shot 2020-03-01 at 9.12.58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r="2994"/>
          <a:stretch/>
        </p:blipFill>
        <p:spPr>
          <a:xfrm>
            <a:off x="266602" y="2123228"/>
            <a:ext cx="6751404" cy="3710413"/>
          </a:xfrm>
        </p:spPr>
      </p:pic>
      <p:sp>
        <p:nvSpPr>
          <p:cNvPr id="6" name="Rectangle 5"/>
          <p:cNvSpPr/>
          <p:nvPr/>
        </p:nvSpPr>
        <p:spPr>
          <a:xfrm>
            <a:off x="0" y="6620685"/>
            <a:ext cx="739601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sphweb.bumc.bu.edu</a:t>
            </a:r>
            <a:r>
              <a:rPr lang="en-US" sz="800" dirty="0"/>
              <a:t>/</a:t>
            </a:r>
            <a:r>
              <a:rPr lang="en-US" sz="800" dirty="0" err="1"/>
              <a:t>otlt</a:t>
            </a:r>
            <a:r>
              <a:rPr lang="en-US" sz="800" dirty="0"/>
              <a:t>/MPH-Modules/PH/PH709_Transmission/PH709_Transmission6.html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5676" y="6076074"/>
            <a:ext cx="552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Bat -&gt; Intermediate Host suspected -&gt; Humans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91404"/>
            <a:ext cx="5498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Lu R, Zhao X, Li J et al. </a:t>
            </a:r>
            <a:r>
              <a:rPr lang="en-US" sz="800" i="1" dirty="0"/>
              <a:t>Lancet</a:t>
            </a:r>
            <a:r>
              <a:rPr lang="en-US" sz="800" dirty="0"/>
              <a:t> 2020;395:565-574.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7223420" y="2128267"/>
            <a:ext cx="45840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400" dirty="0">
                <a:ea typeface="+mn-lt"/>
                <a:cs typeface="+mn-lt"/>
              </a:rPr>
              <a:t>86.9% nucleotide sequence similarity to a </a:t>
            </a:r>
            <a:r>
              <a:rPr lang="en-US" sz="2400" dirty="0" err="1">
                <a:ea typeface="+mn-lt"/>
                <a:cs typeface="+mn-lt"/>
              </a:rPr>
              <a:t>CoV</a:t>
            </a:r>
            <a:r>
              <a:rPr lang="en-US" sz="2400" dirty="0">
                <a:ea typeface="+mn-lt"/>
                <a:cs typeface="+mn-lt"/>
              </a:rPr>
              <a:t> which infects only bats</a:t>
            </a:r>
            <a:endParaRPr lang="en-US" sz="2400" dirty="0"/>
          </a:p>
          <a:p>
            <a:pPr marL="342900" indent="-342900">
              <a:buFont typeface="Wingdings" charset="2"/>
              <a:buChar char="Ø"/>
            </a:pPr>
            <a:r>
              <a:rPr lang="en-US" sz="2400" dirty="0">
                <a:ea typeface="+mn-lt"/>
                <a:cs typeface="+mn-lt"/>
              </a:rPr>
              <a:t>68% similarity with SARS-</a:t>
            </a:r>
            <a:r>
              <a:rPr lang="en-US" sz="2400" dirty="0" err="1">
                <a:ea typeface="+mn-lt"/>
                <a:cs typeface="+mn-lt"/>
              </a:rPr>
              <a:t>CoV</a:t>
            </a:r>
            <a:endParaRPr lang="en-US" sz="2400" dirty="0">
              <a:ea typeface="+mn-lt"/>
              <a:cs typeface="+mn-lt"/>
            </a:endParaRPr>
          </a:p>
        </p:txBody>
      </p:sp>
      <p:pic>
        <p:nvPicPr>
          <p:cNvPr id="9" name="Picture 8" descr="Screen Shot 2020-03-12 at 7.57.1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" r="22839" b="2540"/>
          <a:stretch/>
        </p:blipFill>
        <p:spPr>
          <a:xfrm>
            <a:off x="8195802" y="4529292"/>
            <a:ext cx="2440880" cy="20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4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1CB9A-7EB9-4DDC-8458-5268DDF2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759" y="413034"/>
            <a:ext cx="9660076" cy="1400530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How is SARS CoV2/COVID-19 transmitted? 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C19457-7365-459D-8B4A-E607E11D3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5072" y="1925269"/>
            <a:ext cx="6756474" cy="502521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cs typeface="Calibri"/>
              </a:rPr>
              <a:t>Transmitted </a:t>
            </a:r>
            <a:r>
              <a:rPr lang="en-US" sz="2800" dirty="0">
                <a:ea typeface="+mn-lt"/>
                <a:cs typeface="+mn-lt"/>
              </a:rPr>
              <a:t>via</a:t>
            </a:r>
          </a:p>
          <a:p>
            <a:pPr lvl="1"/>
            <a:r>
              <a:rPr lang="en-US" sz="2400" dirty="0">
                <a:solidFill>
                  <a:srgbClr val="FFFF00"/>
                </a:solidFill>
                <a:ea typeface="+mn-lt"/>
                <a:cs typeface="+mn-lt"/>
              </a:rPr>
              <a:t>Spread by being in close contact</a:t>
            </a:r>
          </a:p>
          <a:p>
            <a:pPr lvl="2"/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6 feet distance recommended to avoid transmission </a:t>
            </a:r>
            <a:endParaRPr lang="en-US" sz="2200" dirty="0">
              <a:solidFill>
                <a:srgbClr val="FFFFFF"/>
              </a:solidFill>
              <a:ea typeface="+mn-lt"/>
              <a:cs typeface="+mn-lt"/>
            </a:endParaRPr>
          </a:p>
          <a:p>
            <a:pPr lvl="1"/>
            <a:r>
              <a:rPr lang="en-US" sz="2400" dirty="0">
                <a:solidFill>
                  <a:srgbClr val="FFFF00"/>
                </a:solidFill>
                <a:ea typeface="+mn-lt"/>
                <a:cs typeface="+mn-lt"/>
              </a:rPr>
              <a:t>Coughing/sneezing </a:t>
            </a:r>
            <a:r>
              <a:rPr lang="mr-IN" sz="2400" dirty="0">
                <a:solidFill>
                  <a:srgbClr val="FFFF00"/>
                </a:solidFill>
                <a:ea typeface="+mn-lt"/>
                <a:cs typeface="+mn-lt"/>
              </a:rPr>
              <a:t>–</a:t>
            </a:r>
            <a:r>
              <a:rPr lang="en-US" sz="2400" dirty="0">
                <a:solidFill>
                  <a:srgbClr val="FFFF00"/>
                </a:solidFill>
                <a:ea typeface="+mn-lt"/>
                <a:cs typeface="+mn-lt"/>
              </a:rPr>
              <a:t> spread of respiratory droplets</a:t>
            </a:r>
          </a:p>
          <a:p>
            <a:pPr lvl="1"/>
            <a:r>
              <a:rPr lang="en-US" sz="2400" dirty="0">
                <a:ea typeface="+mn-lt"/>
                <a:cs typeface="+mn-lt"/>
              </a:rPr>
              <a:t>Fomite transmission being explored</a:t>
            </a:r>
          </a:p>
          <a:p>
            <a:pPr lvl="1"/>
            <a:r>
              <a:rPr lang="en-US" sz="2400" dirty="0">
                <a:ea typeface="+mn-lt"/>
                <a:cs typeface="+mn-lt"/>
              </a:rPr>
              <a:t>Fecal-oral transmission suspected</a:t>
            </a:r>
          </a:p>
          <a:p>
            <a:pPr lvl="1"/>
            <a:r>
              <a:rPr lang="en-US" sz="2400" dirty="0">
                <a:ea typeface="+mn-lt"/>
                <a:cs typeface="+mn-lt"/>
              </a:rPr>
              <a:t>Blood transmission may also occur </a:t>
            </a: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  <p:pic>
        <p:nvPicPr>
          <p:cNvPr id="1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597A5DB-5E75-4E47-BAB4-B287544AB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439" y="6287784"/>
            <a:ext cx="780356" cy="457240"/>
          </a:xfrm>
          <a:prstGeom prst="rect">
            <a:avLst/>
          </a:prstGeom>
        </p:spPr>
      </p:pic>
      <p:pic>
        <p:nvPicPr>
          <p:cNvPr id="4" name="Content Placeholder 3" descr="Screen Shot 2020-03-09 at 9.26.49 PM.pn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3" t="3623" r="17864" b="13857"/>
          <a:stretch/>
        </p:blipFill>
        <p:spPr>
          <a:xfrm>
            <a:off x="466605" y="1884796"/>
            <a:ext cx="4551521" cy="4158847"/>
          </a:xfrm>
        </p:spPr>
      </p:pic>
      <p:sp>
        <p:nvSpPr>
          <p:cNvPr id="5" name="Rectangle 4"/>
          <p:cNvSpPr/>
          <p:nvPr/>
        </p:nvSpPr>
        <p:spPr>
          <a:xfrm>
            <a:off x="-1" y="6560420"/>
            <a:ext cx="78446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www.npr.org</a:t>
            </a:r>
            <a:r>
              <a:rPr lang="en-US" sz="800" dirty="0"/>
              <a:t>/sections/</a:t>
            </a:r>
            <a:r>
              <a:rPr lang="en-US" sz="800" dirty="0" err="1"/>
              <a:t>goatsandsoda</a:t>
            </a:r>
            <a:r>
              <a:rPr lang="en-US" sz="800" dirty="0"/>
              <a:t>/2020/01/22/798277557/how-does-wuhan-coronavirus-compare-to-mers-sars-and-the-common-cold</a:t>
            </a:r>
          </a:p>
        </p:txBody>
      </p:sp>
    </p:spTree>
    <p:extLst>
      <p:ext uri="{BB962C8B-B14F-4D97-AF65-F5344CB8AC3E}">
        <p14:creationId xmlns:p14="http://schemas.microsoft.com/office/powerpoint/2010/main" val="226612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2BE18-8841-46C9-815F-95270045D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41" y="452718"/>
            <a:ext cx="9404723" cy="1400530"/>
          </a:xfrm>
        </p:spPr>
        <p:txBody>
          <a:bodyPr/>
          <a:lstStyle/>
          <a:p>
            <a:r>
              <a:rPr lang="en-US" dirty="0">
                <a:cs typeface="Calibri Light"/>
              </a:rPr>
              <a:t>Beginnings of the Outbreak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587E34-A390-49DD-A749-C0EC5EE95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356" y="1987466"/>
            <a:ext cx="5995219" cy="51748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  <a:ea typeface="+mn-lt"/>
                <a:cs typeface="+mn-lt"/>
              </a:rPr>
              <a:t>December 29th: </a:t>
            </a:r>
          </a:p>
          <a:p>
            <a:pPr lvl="1"/>
            <a:r>
              <a:rPr lang="en-US" sz="2200" dirty="0">
                <a:ea typeface="+mn-lt"/>
                <a:cs typeface="+mn-lt"/>
              </a:rPr>
              <a:t>First 4 cases identified by hospitals using “</a:t>
            </a:r>
            <a:r>
              <a:rPr lang="en-US" sz="2200" b="1" dirty="0">
                <a:ea typeface="+mn-lt"/>
                <a:cs typeface="+mn-lt"/>
              </a:rPr>
              <a:t>pneumonia of unknown etiology</a:t>
            </a:r>
            <a:r>
              <a:rPr lang="en-US" sz="2200" dirty="0">
                <a:ea typeface="+mn-lt"/>
                <a:cs typeface="+mn-lt"/>
              </a:rPr>
              <a:t>” surveillance mechanism</a:t>
            </a:r>
          </a:p>
          <a:p>
            <a:r>
              <a:rPr lang="en-US" sz="2400" dirty="0">
                <a:cs typeface="Calibri"/>
              </a:rPr>
              <a:t>Cases all linked to </a:t>
            </a:r>
            <a:r>
              <a:rPr lang="en-US" sz="2400" dirty="0">
                <a:ea typeface="+mn-lt"/>
                <a:cs typeface="+mn-lt"/>
              </a:rPr>
              <a:t>Huanan Seafood Wholesale Market in Wuhan</a:t>
            </a:r>
          </a:p>
          <a:p>
            <a:r>
              <a:rPr lang="en-US" sz="2400" dirty="0">
                <a:solidFill>
                  <a:srgbClr val="FFFF00"/>
                </a:solidFill>
                <a:ea typeface="+mn-lt"/>
                <a:cs typeface="+mn-lt"/>
              </a:rPr>
              <a:t>January 1</a:t>
            </a:r>
            <a:r>
              <a:rPr lang="en-US" sz="2400" baseline="30000" dirty="0">
                <a:solidFill>
                  <a:srgbClr val="FFFF00"/>
                </a:solidFill>
                <a:ea typeface="+mn-lt"/>
                <a:cs typeface="+mn-lt"/>
              </a:rPr>
              <a:t>st</a:t>
            </a:r>
            <a:endParaRPr lang="en-US" sz="2400" dirty="0">
              <a:solidFill>
                <a:srgbClr val="FFFF00"/>
              </a:solidFill>
              <a:ea typeface="+mn-lt"/>
              <a:cs typeface="+mn-lt"/>
            </a:endParaRPr>
          </a:p>
          <a:p>
            <a:pPr lvl="1"/>
            <a:r>
              <a:rPr lang="en-US" sz="2200" dirty="0">
                <a:ea typeface="+mn-lt"/>
                <a:cs typeface="+mn-lt"/>
              </a:rPr>
              <a:t>Market closed </a:t>
            </a:r>
          </a:p>
        </p:txBody>
      </p:sp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08DE0DE-9AE6-4F78-871D-A6AFA0B9F8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9131" y="2272837"/>
            <a:ext cx="5638857" cy="3649226"/>
          </a:xfrm>
          <a:ln>
            <a:solidFill>
              <a:schemeClr val="accent1"/>
            </a:solidFill>
          </a:ln>
        </p:spPr>
      </p:pic>
      <p:pic>
        <p:nvPicPr>
          <p:cNvPr id="4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32D86CD-B5A5-4AC6-AA67-1E841F1D9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353" y="6212154"/>
            <a:ext cx="625031" cy="4049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A picture containing drawing, stool&#10;&#10;Description generated with very high confidence">
            <a:extLst>
              <a:ext uri="{FF2B5EF4-FFF2-40B4-BE49-F238E27FC236}">
                <a16:creationId xmlns:a16="http://schemas.microsoft.com/office/drawing/2014/main" id="{FA9A2FFA-2872-4EF2-ACE4-216277F78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094" y="1588925"/>
            <a:ext cx="1915292" cy="20705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766994" y="3095401"/>
            <a:ext cx="1012074" cy="496058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59497" y="2989851"/>
            <a:ext cx="1012074" cy="496058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40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62E72-69DD-4E7B-AE80-9EFC691E7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2" y="147410"/>
            <a:ext cx="10723419" cy="1334222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From Local Outbreak to International Epidemic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096EB3-5103-4289-A0CC-F7FCF6EAD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743" y="1471269"/>
            <a:ext cx="6634257" cy="467915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FFFF00"/>
                </a:solidFill>
                <a:cs typeface="Calibri"/>
              </a:rPr>
              <a:t>12/31/2019: </a:t>
            </a:r>
            <a:r>
              <a:rPr lang="en-US" sz="2200" dirty="0">
                <a:cs typeface="Calibri"/>
              </a:rPr>
              <a:t>China alerts WHO</a:t>
            </a:r>
          </a:p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FFFF00"/>
                </a:solidFill>
                <a:cs typeface="Calibri"/>
              </a:rPr>
              <a:t>1/1/2020: </a:t>
            </a:r>
            <a:r>
              <a:rPr lang="en-US" sz="2200" dirty="0">
                <a:solidFill>
                  <a:srgbClr val="FF0000"/>
                </a:solidFill>
                <a:cs typeface="Calibri"/>
              </a:rPr>
              <a:t> </a:t>
            </a:r>
            <a:r>
              <a:rPr lang="en-US" sz="2200" dirty="0">
                <a:ea typeface="+mn-lt"/>
                <a:cs typeface="+mn-lt"/>
              </a:rPr>
              <a:t>Huanan Seafood Wholesale Market closed</a:t>
            </a:r>
          </a:p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FFFF00"/>
                </a:solidFill>
                <a:ea typeface="+mn-lt"/>
                <a:cs typeface="+mn-lt"/>
              </a:rPr>
              <a:t>1/7/2020: </a:t>
            </a:r>
            <a:r>
              <a:rPr lang="en-US" sz="2200" dirty="0">
                <a:ea typeface="+mn-lt"/>
                <a:cs typeface="+mn-lt"/>
              </a:rPr>
              <a:t>Novel Coronavirus isolated and identified</a:t>
            </a:r>
          </a:p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FFFF00"/>
                </a:solidFill>
                <a:cs typeface="Calibri"/>
              </a:rPr>
              <a:t>1/11/2020: </a:t>
            </a:r>
            <a:r>
              <a:rPr lang="en-US" sz="2200" dirty="0">
                <a:cs typeface="Calibri"/>
              </a:rPr>
              <a:t>China announces first death</a:t>
            </a:r>
          </a:p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FFFF00"/>
                </a:solidFill>
                <a:ea typeface="+mn-lt"/>
                <a:cs typeface="+mn-lt"/>
              </a:rPr>
              <a:t>1/13/2020: </a:t>
            </a:r>
            <a:r>
              <a:rPr lang="en-US" sz="2200" dirty="0">
                <a:ea typeface="+mn-lt"/>
                <a:cs typeface="+mn-lt"/>
              </a:rPr>
              <a:t>First case confirmed outside China (in Thailand)</a:t>
            </a:r>
          </a:p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FFFF00"/>
                </a:solidFill>
                <a:cs typeface="Calibri"/>
              </a:rPr>
              <a:t>1/23/2020: </a:t>
            </a:r>
            <a:r>
              <a:rPr lang="en-US" sz="2200" dirty="0">
                <a:cs typeface="Calibri"/>
              </a:rPr>
              <a:t>Wuhan quarantined (</a:t>
            </a:r>
            <a:r>
              <a:rPr lang="en-US" sz="2200" dirty="0">
                <a:ea typeface="+mn-lt"/>
                <a:cs typeface="+mn-lt"/>
              </a:rPr>
              <a:t>planes, trains, buses, subways and ferries halted)</a:t>
            </a:r>
            <a:endParaRPr lang="en-US" sz="2200" dirty="0"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FFFF00"/>
                </a:solidFill>
                <a:cs typeface="Calibri"/>
              </a:rPr>
              <a:t>1/24/2020</a:t>
            </a:r>
            <a:r>
              <a:rPr lang="en-US" sz="2200" dirty="0">
                <a:solidFill>
                  <a:srgbClr val="FFFF00"/>
                </a:solidFill>
                <a:cs typeface="Calibri"/>
              </a:rPr>
              <a:t>: </a:t>
            </a:r>
            <a:r>
              <a:rPr lang="en-US" sz="2200" dirty="0">
                <a:cs typeface="Calibri"/>
              </a:rPr>
              <a:t>quarantine expanded to </a:t>
            </a:r>
            <a:r>
              <a:rPr lang="en-US" sz="2200" dirty="0" err="1">
                <a:cs typeface="Calibri"/>
              </a:rPr>
              <a:t>Hunggang</a:t>
            </a:r>
            <a:r>
              <a:rPr lang="en-US" sz="2200" dirty="0">
                <a:cs typeface="Calibri"/>
              </a:rPr>
              <a:t>, </a:t>
            </a:r>
            <a:r>
              <a:rPr lang="en-US" sz="2200" dirty="0" err="1">
                <a:cs typeface="Calibri"/>
              </a:rPr>
              <a:t>Ezhoue</a:t>
            </a:r>
            <a:r>
              <a:rPr lang="en-US" sz="2200" dirty="0">
                <a:cs typeface="Calibri"/>
              </a:rPr>
              <a:t>, and other cities in Hubei province</a:t>
            </a:r>
          </a:p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FFFF00"/>
                </a:solidFill>
                <a:cs typeface="Calibri"/>
              </a:rPr>
              <a:t>2/2/2020</a:t>
            </a:r>
            <a:r>
              <a:rPr lang="en-US" sz="2200" dirty="0">
                <a:solidFill>
                  <a:srgbClr val="FFFF00"/>
                </a:solidFill>
                <a:cs typeface="Calibri"/>
              </a:rPr>
              <a:t>: </a:t>
            </a:r>
            <a:r>
              <a:rPr lang="en-US" sz="2200" dirty="0">
                <a:cs typeface="Calibri"/>
              </a:rPr>
              <a:t>First death outside China (</a:t>
            </a:r>
            <a:r>
              <a:rPr lang="en-US" sz="2200" dirty="0" err="1">
                <a:cs typeface="Calibri"/>
              </a:rPr>
              <a:t>Phillippines</a:t>
            </a:r>
            <a:r>
              <a:rPr lang="en-US" sz="2200" dirty="0">
                <a:cs typeface="Calibri"/>
              </a:rPr>
              <a:t>) </a:t>
            </a:r>
          </a:p>
          <a:p>
            <a:pPr>
              <a:spcBef>
                <a:spcPct val="0"/>
              </a:spcBef>
            </a:pPr>
            <a:endParaRPr lang="en-US" dirty="0">
              <a:cs typeface="Calibri"/>
            </a:endParaRPr>
          </a:p>
          <a:p>
            <a:pPr>
              <a:spcBef>
                <a:spcPct val="0"/>
              </a:spcBef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A721646-C532-4F90-9C2C-28F9C0D6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9095" y="6246401"/>
            <a:ext cx="625031" cy="4049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A0FD68DE-412C-456F-B405-2C7BED204F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075" r="576"/>
          <a:stretch/>
        </p:blipFill>
        <p:spPr>
          <a:xfrm>
            <a:off x="6953697" y="1678112"/>
            <a:ext cx="4924531" cy="42001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picture containing drawing, stool&#10;&#10;Description generated with very high confidence">
            <a:extLst>
              <a:ext uri="{FF2B5EF4-FFF2-40B4-BE49-F238E27FC236}">
                <a16:creationId xmlns:a16="http://schemas.microsoft.com/office/drawing/2014/main" id="{E805D4EE-47F6-4A89-956E-08ABE7203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6" y="6667957"/>
            <a:ext cx="1367339" cy="13856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74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ing #1.mp4" descr="Recording #1.mp4">
            <a:hlinkClick r:id="" action="ppaction://media"/>
            <a:extLst>
              <a:ext uri="{FF2B5EF4-FFF2-40B4-BE49-F238E27FC236}">
                <a16:creationId xmlns:a16="http://schemas.microsoft.com/office/drawing/2014/main" id="{F2BEF68E-9C89-D149-9772-7521627949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401"/>
            <a:ext cx="12192000" cy="68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25" y="260742"/>
            <a:ext cx="9897812" cy="1400530"/>
          </a:xfrm>
        </p:spPr>
        <p:txBody>
          <a:bodyPr/>
          <a:lstStyle/>
          <a:p>
            <a:r>
              <a:rPr lang="en-US" dirty="0"/>
              <a:t>Worldwide cases coronavirus- 3/12/2020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2273" y="2588730"/>
            <a:ext cx="372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/>
              <a:t>125, 048 cases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>
                <a:solidFill>
                  <a:srgbClr val="FFFF00"/>
                </a:solidFill>
              </a:rPr>
              <a:t>117 countries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6 continents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4,613 deaths</a:t>
            </a:r>
          </a:p>
        </p:txBody>
      </p:sp>
      <p:pic>
        <p:nvPicPr>
          <p:cNvPr id="7" name="Picture 6" descr="Screen Shot 2020-03-11 at 8.28.2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15401" r="3677" b="5582"/>
          <a:stretch/>
        </p:blipFill>
        <p:spPr>
          <a:xfrm>
            <a:off x="9593957" y="5875003"/>
            <a:ext cx="2472428" cy="856773"/>
          </a:xfrm>
          <a:prstGeom prst="rect">
            <a:avLst/>
          </a:prstGeom>
        </p:spPr>
      </p:pic>
      <p:pic>
        <p:nvPicPr>
          <p:cNvPr id="8" name="Content Placeholder 7" descr="Screen Shot 2020-03-12 at 8.52.11 P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487" r="2338" b="4523"/>
          <a:stretch/>
        </p:blipFill>
        <p:spPr>
          <a:xfrm>
            <a:off x="443762" y="1759440"/>
            <a:ext cx="8125450" cy="4909073"/>
          </a:xfrm>
        </p:spPr>
      </p:pic>
    </p:spTree>
    <p:extLst>
      <p:ext uri="{BB962C8B-B14F-4D97-AF65-F5344CB8AC3E}">
        <p14:creationId xmlns:p14="http://schemas.microsoft.com/office/powerpoint/2010/main" val="2263002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cases coronavirus - 3/11/2020</a:t>
            </a:r>
          </a:p>
        </p:txBody>
      </p:sp>
      <p:pic>
        <p:nvPicPr>
          <p:cNvPr id="4" name="Content Placeholder 3" descr="Screen Shot 2020-03-11 at 8.14.5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5" b="6642"/>
          <a:stretch/>
        </p:blipFill>
        <p:spPr>
          <a:xfrm>
            <a:off x="540347" y="1316182"/>
            <a:ext cx="9837435" cy="4688688"/>
          </a:xfrm>
          <a:prstGeom prst="rect">
            <a:avLst/>
          </a:prstGeom>
        </p:spPr>
      </p:pic>
      <p:pic>
        <p:nvPicPr>
          <p:cNvPr id="5" name="Picture 4" descr="Screen Shot 2020-03-11 at 8.15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206434"/>
            <a:ext cx="2514600" cy="52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294" y="6257497"/>
            <a:ext cx="890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***1,215 cases; 36 deaths -&gt; NY and Washington State most affected</a:t>
            </a:r>
          </a:p>
        </p:txBody>
      </p:sp>
    </p:spTree>
    <p:extLst>
      <p:ext uri="{BB962C8B-B14F-4D97-AF65-F5344CB8AC3E}">
        <p14:creationId xmlns:p14="http://schemas.microsoft.com/office/powerpoint/2010/main" val="281837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BADDB-413B-4701-A9EA-FEE7AFA00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96" y="291285"/>
            <a:ext cx="11205028" cy="1340077"/>
          </a:xfrm>
        </p:spPr>
        <p:txBody>
          <a:bodyPr/>
          <a:lstStyle/>
          <a:p>
            <a:r>
              <a:rPr lang="en-US" sz="4400" dirty="0">
                <a:ea typeface="+mj-lt"/>
                <a:cs typeface="+mj-lt"/>
              </a:rPr>
              <a:t>High Transmissibility Key to Growth</a:t>
            </a:r>
            <a:endParaRPr lang="en-US" sz="4400" dirty="0"/>
          </a:p>
          <a:p>
            <a:endParaRPr lang="en-US" dirty="0">
              <a:ea typeface="+mj-lt"/>
              <a:cs typeface="+mj-l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AE003CE-0EB7-4C57-B7D9-620E4C4893F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33852223"/>
              </p:ext>
            </p:extLst>
          </p:nvPr>
        </p:nvGraphicFramePr>
        <p:xfrm>
          <a:off x="5995401" y="1679922"/>
          <a:ext cx="5714828" cy="4659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6219">
                  <a:extLst>
                    <a:ext uri="{9D8B030D-6E8A-4147-A177-3AD203B41FA5}">
                      <a16:colId xmlns:a16="http://schemas.microsoft.com/office/drawing/2014/main" val="4252642250"/>
                    </a:ext>
                  </a:extLst>
                </a:gridCol>
                <a:gridCol w="1230437">
                  <a:extLst>
                    <a:ext uri="{9D8B030D-6E8A-4147-A177-3AD203B41FA5}">
                      <a16:colId xmlns:a16="http://schemas.microsoft.com/office/drawing/2014/main" val="23442194"/>
                    </a:ext>
                  </a:extLst>
                </a:gridCol>
                <a:gridCol w="1309465">
                  <a:extLst>
                    <a:ext uri="{9D8B030D-6E8A-4147-A177-3AD203B41FA5}">
                      <a16:colId xmlns:a16="http://schemas.microsoft.com/office/drawing/2014/main" val="3434823977"/>
                    </a:ext>
                  </a:extLst>
                </a:gridCol>
                <a:gridCol w="1428707">
                  <a:extLst>
                    <a:ext uri="{9D8B030D-6E8A-4147-A177-3AD203B41FA5}">
                      <a16:colId xmlns:a16="http://schemas.microsoft.com/office/drawing/2014/main" val="1021449905"/>
                    </a:ext>
                  </a:extLst>
                </a:gridCol>
              </a:tblGrid>
              <a:tr h="53703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effectLst/>
                          <a:latin typeface="Century Gothic"/>
                        </a:rPr>
                        <a:t>SARS-CoV-2</a:t>
                      </a:r>
                      <a:endParaRPr lang="en-US" sz="1600" b="1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MERS-</a:t>
                      </a:r>
                      <a:r>
                        <a:rPr lang="en-US" sz="1600" err="1">
                          <a:effectLst/>
                        </a:rPr>
                        <a:t>CoV</a:t>
                      </a:r>
                      <a:endParaRPr lang="en-US" sz="1600" dirty="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SARS-</a:t>
                      </a:r>
                      <a:r>
                        <a:rPr lang="en-US" sz="1600" err="1">
                          <a:effectLst/>
                        </a:rPr>
                        <a:t>CoV</a:t>
                      </a:r>
                      <a:endParaRPr lang="en-US" sz="1600" dirty="0" err="1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2753902"/>
                  </a:ext>
                </a:extLst>
              </a:tr>
              <a:tr h="53703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Date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 12/2019</a:t>
                      </a:r>
                      <a:endParaRPr lang="en-US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6/2012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11/2002</a:t>
                      </a:r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66245812"/>
                  </a:ext>
                </a:extLst>
              </a:tr>
              <a:tr h="80554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Location of first detection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Wuhan, China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Jeddah, Saudi Arabia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Guangdong, China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0248857"/>
                  </a:ext>
                </a:extLst>
              </a:tr>
              <a:tr h="53703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Age, years (range)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49 (21–76)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56 (14–94)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39·9 (1–91)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8984360"/>
                  </a:ext>
                </a:extLst>
              </a:tr>
              <a:tr h="5686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Confirmed cases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126,000+</a:t>
                      </a:r>
                    </a:p>
                    <a:p>
                      <a:pPr algn="ctr"/>
                      <a:r>
                        <a:rPr lang="en-US" sz="1600" b="1" dirty="0">
                          <a:effectLst/>
                        </a:rPr>
                        <a:t>(3/11/20)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2494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8096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5942466"/>
                  </a:ext>
                </a:extLst>
              </a:tr>
              <a:tr h="8371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Mortality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4,613 (1-3%)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858 (37%)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744 (10%)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7053066"/>
                  </a:ext>
                </a:extLst>
              </a:tr>
              <a:tr h="8371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Ro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2-3.5</a:t>
                      </a:r>
                      <a:endParaRPr lang="en-US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&lt;1</a:t>
                      </a:r>
                      <a:endParaRPr lang="en-US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effectLst/>
                        </a:rPr>
                        <a:t>2-4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5700923"/>
                  </a:ext>
                </a:extLst>
              </a:tr>
            </a:tbl>
          </a:graphicData>
        </a:graphic>
      </p:graphicFrame>
      <p:pic>
        <p:nvPicPr>
          <p:cNvPr id="3" name="Picture 2" descr="A picture containing drawing, stool&#10;&#10;Description generated with very high confidence">
            <a:extLst>
              <a:ext uri="{FF2B5EF4-FFF2-40B4-BE49-F238E27FC236}">
                <a16:creationId xmlns:a16="http://schemas.microsoft.com/office/drawing/2014/main" id="{D342B877-4EC0-43B4-8911-8E8FEDC01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651" y="6476230"/>
            <a:ext cx="1915292" cy="2070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Content Placeholder 8" descr="Screen Shot 2020-03-08 at 6.03.20 PM.pn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1467" r="3964" b="2247"/>
          <a:stretch/>
        </p:blipFill>
        <p:spPr>
          <a:xfrm>
            <a:off x="327716" y="2301195"/>
            <a:ext cx="5448075" cy="3291737"/>
          </a:xfrm>
        </p:spPr>
      </p:pic>
      <p:sp>
        <p:nvSpPr>
          <p:cNvPr id="5" name="Rectangle 4"/>
          <p:cNvSpPr/>
          <p:nvPr/>
        </p:nvSpPr>
        <p:spPr>
          <a:xfrm>
            <a:off x="0" y="6557444"/>
            <a:ext cx="32848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www.nejm.org</a:t>
            </a:r>
            <a:r>
              <a:rPr lang="en-US" sz="1000" dirty="0"/>
              <a:t>/</a:t>
            </a:r>
            <a:r>
              <a:rPr lang="en-US" sz="1000" dirty="0" err="1"/>
              <a:t>doi</a:t>
            </a:r>
            <a:r>
              <a:rPr lang="en-US" sz="1000" dirty="0"/>
              <a:t>/10.1056/NEJMc2001737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534" y="5633905"/>
            <a:ext cx="462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Incubation period ~ 5 days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17883" r="14763" b="18008"/>
          <a:stretch/>
        </p:blipFill>
        <p:spPr>
          <a:xfrm>
            <a:off x="273509" y="6086284"/>
            <a:ext cx="5612087" cy="3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52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Epidemics/Pandemics/Contagions</a:t>
            </a:r>
          </a:p>
        </p:txBody>
      </p:sp>
      <p:pic>
        <p:nvPicPr>
          <p:cNvPr id="4" name="Content Placeholder 3" descr="Screen Shot 2020-03-01 at 2.35.56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03313" y="2458878"/>
            <a:ext cx="8947150" cy="3383281"/>
          </a:xfrm>
        </p:spPr>
      </p:pic>
      <p:sp>
        <p:nvSpPr>
          <p:cNvPr id="5" name="Rectangle 4"/>
          <p:cNvSpPr/>
          <p:nvPr/>
        </p:nvSpPr>
        <p:spPr>
          <a:xfrm>
            <a:off x="314475" y="6393098"/>
            <a:ext cx="75232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www.rottentomatoes.com</a:t>
            </a:r>
            <a:r>
              <a:rPr lang="en-US" dirty="0"/>
              <a:t>/m/contagion_2011</a:t>
            </a:r>
          </a:p>
        </p:txBody>
      </p:sp>
    </p:spTree>
    <p:extLst>
      <p:ext uri="{BB962C8B-B14F-4D97-AF65-F5344CB8AC3E}">
        <p14:creationId xmlns:p14="http://schemas.microsoft.com/office/powerpoint/2010/main" val="991951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DD9E-5C27-41BB-854A-60246A81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97" y="328841"/>
            <a:ext cx="10515600" cy="1325563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SARS CoV2/COVID-19 Clinical Features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AE41C-EBBD-4406-BF6B-F0CD93C22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195" y="2322328"/>
            <a:ext cx="4260287" cy="44251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WHO/Joint Commission Report </a:t>
            </a:r>
          </a:p>
          <a:p>
            <a:pPr lvl="1"/>
            <a:r>
              <a:rPr lang="en-US" sz="2000" dirty="0">
                <a:cs typeface="Calibri"/>
              </a:rPr>
              <a:t>55,924 Cases From China</a:t>
            </a:r>
            <a:endParaRPr lang="en-US" sz="2200" dirty="0">
              <a:cs typeface="Calibri"/>
            </a:endParaRPr>
          </a:p>
          <a:p>
            <a:r>
              <a:rPr lang="en-US" sz="2400" dirty="0">
                <a:cs typeface="Calibri"/>
              </a:rPr>
              <a:t>77.8% -&gt; 30 to 69 </a:t>
            </a:r>
            <a:r>
              <a:rPr lang="en-US" sz="2400" dirty="0" err="1">
                <a:cs typeface="Calibri"/>
              </a:rPr>
              <a:t>y.o</a:t>
            </a:r>
            <a:r>
              <a:rPr lang="en-US" sz="2400" dirty="0">
                <a:cs typeface="Calibri"/>
              </a:rPr>
              <a:t>.</a:t>
            </a:r>
          </a:p>
          <a:p>
            <a:r>
              <a:rPr lang="en-US" sz="2400" dirty="0">
                <a:solidFill>
                  <a:srgbClr val="FFFF00"/>
                </a:solidFill>
                <a:cs typeface="Calibri"/>
              </a:rPr>
              <a:t>2.4% of cases &lt; 18 </a:t>
            </a:r>
            <a:r>
              <a:rPr lang="en-US" sz="2400" dirty="0" err="1">
                <a:solidFill>
                  <a:srgbClr val="FFFF00"/>
                </a:solidFill>
                <a:cs typeface="Calibri"/>
              </a:rPr>
              <a:t>y.o</a:t>
            </a:r>
            <a:r>
              <a:rPr lang="en-US" sz="2400" dirty="0">
                <a:solidFill>
                  <a:srgbClr val="FFFF00"/>
                </a:solidFill>
                <a:cs typeface="Calibri"/>
              </a:rPr>
              <a:t>. </a:t>
            </a:r>
          </a:p>
          <a:p>
            <a:endParaRPr lang="en-US" sz="2400" dirty="0">
              <a:cs typeface="Calibri"/>
            </a:endParaRPr>
          </a:p>
        </p:txBody>
      </p:sp>
      <p:pic>
        <p:nvPicPr>
          <p:cNvPr id="3" name="Picture 2" descr="A picture containing drawing, stool&#10;&#10;Description generated with very high confidence">
            <a:extLst>
              <a:ext uri="{FF2B5EF4-FFF2-40B4-BE49-F238E27FC236}">
                <a16:creationId xmlns:a16="http://schemas.microsoft.com/office/drawing/2014/main" id="{BC12BFDA-9B87-4886-A67F-FD11A9B08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95" y="6479593"/>
            <a:ext cx="1915292" cy="207056"/>
          </a:xfrm>
          <a:prstGeom prst="rect">
            <a:avLst/>
          </a:prstGeom>
          <a:ln>
            <a:solidFill>
              <a:schemeClr val="bg1"/>
            </a:solidFill>
          </a:ln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703962"/>
              </p:ext>
            </p:extLst>
          </p:nvPr>
        </p:nvGraphicFramePr>
        <p:xfrm>
          <a:off x="4690412" y="1679928"/>
          <a:ext cx="6922966" cy="450712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668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3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594">
                <a:tc>
                  <a:txBody>
                    <a:bodyPr/>
                    <a:lstStyle/>
                    <a:p>
                      <a:r>
                        <a:rPr lang="en-US" dirty="0"/>
                        <a:t>Symptom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594">
                <a:tc>
                  <a:txBody>
                    <a:bodyPr/>
                    <a:lstStyle/>
                    <a:p>
                      <a:r>
                        <a:rPr lang="en-US" dirty="0"/>
                        <a:t>Fever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87.9%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594">
                <a:tc>
                  <a:txBody>
                    <a:bodyPr/>
                    <a:lstStyle/>
                    <a:p>
                      <a:r>
                        <a:rPr lang="en-US" dirty="0"/>
                        <a:t>Dry Cough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67.7%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594">
                <a:tc>
                  <a:txBody>
                    <a:bodyPr/>
                    <a:lstStyle/>
                    <a:p>
                      <a:r>
                        <a:rPr lang="en-US" dirty="0"/>
                        <a:t>Fatigue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594">
                <a:tc>
                  <a:txBody>
                    <a:bodyPr/>
                    <a:lstStyle/>
                    <a:p>
                      <a:r>
                        <a:rPr lang="en-US" dirty="0"/>
                        <a:t>Sputum/”Wet</a:t>
                      </a:r>
                      <a:r>
                        <a:rPr lang="en-US" baseline="0" dirty="0"/>
                        <a:t> Cough”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594">
                <a:tc>
                  <a:txBody>
                    <a:bodyPr/>
                    <a:lstStyle/>
                    <a:p>
                      <a:r>
                        <a:rPr lang="en-US" dirty="0"/>
                        <a:t>Shortness of breath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594">
                <a:tc>
                  <a:txBody>
                    <a:bodyPr/>
                    <a:lstStyle/>
                    <a:p>
                      <a:r>
                        <a:rPr lang="en-US" dirty="0"/>
                        <a:t>Muscle aches/Joint aches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594">
                <a:tc>
                  <a:txBody>
                    <a:bodyPr/>
                    <a:lstStyle/>
                    <a:p>
                      <a:r>
                        <a:rPr lang="en-US" dirty="0"/>
                        <a:t>Sore throat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594">
                <a:tc>
                  <a:txBody>
                    <a:bodyPr/>
                    <a:lstStyle/>
                    <a:p>
                      <a:r>
                        <a:rPr lang="en-US" dirty="0"/>
                        <a:t>Headache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594">
                <a:tc>
                  <a:txBody>
                    <a:bodyPr/>
                    <a:lstStyle/>
                    <a:p>
                      <a:r>
                        <a:rPr lang="en-US" dirty="0"/>
                        <a:t>Chills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594">
                <a:tc>
                  <a:txBody>
                    <a:bodyPr/>
                    <a:lstStyle/>
                    <a:p>
                      <a:r>
                        <a:rPr lang="en-US" dirty="0"/>
                        <a:t>Nausea/Vomiting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5594">
                <a:tc>
                  <a:txBody>
                    <a:bodyPr/>
                    <a:lstStyle/>
                    <a:p>
                      <a:r>
                        <a:rPr lang="en-US" dirty="0"/>
                        <a:t>Diarrhea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6488997" y="6532061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www.who.int</a:t>
            </a:r>
            <a:r>
              <a:rPr lang="en-US" sz="800" dirty="0"/>
              <a:t>/docs/default-source/</a:t>
            </a:r>
            <a:r>
              <a:rPr lang="en-US" sz="800" dirty="0" err="1"/>
              <a:t>coronaviruse</a:t>
            </a:r>
            <a:r>
              <a:rPr lang="en-US" sz="800" dirty="0"/>
              <a:t>/who-china-joint-mission-on-covid-19-final-report.pdf</a:t>
            </a:r>
          </a:p>
        </p:txBody>
      </p:sp>
    </p:spTree>
    <p:extLst>
      <p:ext uri="{BB962C8B-B14F-4D97-AF65-F5344CB8AC3E}">
        <p14:creationId xmlns:p14="http://schemas.microsoft.com/office/powerpoint/2010/main" val="2813038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DD9E-5C27-41BB-854A-60246A81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20" y="452718"/>
            <a:ext cx="10388078" cy="1400530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SARS CoV2/COVID-19 Clinical Features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AE41C-EBBD-4406-BF6B-F0CD93C229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61" y="2662237"/>
            <a:ext cx="4396339" cy="41957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  <a:cs typeface="Calibri"/>
              </a:rPr>
              <a:t>80% of people have mild to moderate disease</a:t>
            </a:r>
          </a:p>
          <a:p>
            <a:r>
              <a:rPr lang="en-US" sz="2400" dirty="0">
                <a:cs typeface="Calibri"/>
              </a:rPr>
              <a:t>13.8% have severe disease</a:t>
            </a:r>
          </a:p>
          <a:p>
            <a:r>
              <a:rPr lang="en-US" sz="2400" dirty="0">
                <a:cs typeface="Calibri"/>
              </a:rPr>
              <a:t>6.1% are critical </a:t>
            </a:r>
          </a:p>
          <a:p>
            <a:endParaRPr lang="en-US" sz="2400" dirty="0">
              <a:cs typeface="Calibri"/>
            </a:endParaRPr>
          </a:p>
        </p:txBody>
      </p:sp>
      <p:pic>
        <p:nvPicPr>
          <p:cNvPr id="3" name="Picture 2" descr="A picture containing drawing, stool&#10;&#10;Description generated with very high confidence">
            <a:extLst>
              <a:ext uri="{FF2B5EF4-FFF2-40B4-BE49-F238E27FC236}">
                <a16:creationId xmlns:a16="http://schemas.microsoft.com/office/drawing/2014/main" id="{BC12BFDA-9B87-4886-A67F-FD11A9B0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95" y="6479593"/>
            <a:ext cx="1915292" cy="20705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6488997" y="6532061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www.who.int</a:t>
            </a:r>
            <a:r>
              <a:rPr lang="en-US" sz="800" dirty="0"/>
              <a:t>/docs/default-source/</a:t>
            </a:r>
            <a:r>
              <a:rPr lang="en-US" sz="800" dirty="0" err="1"/>
              <a:t>coronaviruse</a:t>
            </a:r>
            <a:r>
              <a:rPr lang="en-US" sz="800" dirty="0"/>
              <a:t>/who-china-joint-mission-on-covid-19-final-report.pdf</a:t>
            </a:r>
          </a:p>
        </p:txBody>
      </p:sp>
      <p:pic>
        <p:nvPicPr>
          <p:cNvPr id="9" name="Content Placeholder 10" descr="Screen Shot 2020-03-08 at 5.53.2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5" t="2972" r="3127" b="497"/>
          <a:stretch/>
        </p:blipFill>
        <p:spPr>
          <a:xfrm>
            <a:off x="5302059" y="1743623"/>
            <a:ext cx="6133194" cy="41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1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SARS CoV2/COVID-19 Clinical Features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2582" y="2356061"/>
            <a:ext cx="5192696" cy="380921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cs typeface="Calibri"/>
              </a:rPr>
              <a:t>Case Fatality Rate -1.4%</a:t>
            </a:r>
            <a:endParaRPr lang="en-US" sz="2200" dirty="0">
              <a:cs typeface="Calibri"/>
            </a:endParaRPr>
          </a:p>
          <a:p>
            <a:r>
              <a:rPr lang="en-US" sz="2400" b="1" u="sng" dirty="0">
                <a:solidFill>
                  <a:srgbClr val="FFFF00"/>
                </a:solidFill>
                <a:cs typeface="Calibri"/>
              </a:rPr>
              <a:t>Risk factors for severe </a:t>
            </a:r>
            <a:r>
              <a:rPr lang="en-US" sz="2400" b="1" u="sng" dirty="0" err="1">
                <a:solidFill>
                  <a:srgbClr val="FFFF00"/>
                </a:solidFill>
                <a:cs typeface="Calibri"/>
              </a:rPr>
              <a:t>dz</a:t>
            </a:r>
            <a:endParaRPr lang="en-US" sz="2400" b="1" u="sng" dirty="0">
              <a:solidFill>
                <a:srgbClr val="FFFF00"/>
              </a:solidFill>
              <a:cs typeface="Calibri"/>
            </a:endParaRPr>
          </a:p>
          <a:p>
            <a:pPr lvl="1"/>
            <a:r>
              <a:rPr lang="en-US" sz="2200" dirty="0">
                <a:solidFill>
                  <a:srgbClr val="FFFF00"/>
                </a:solidFill>
                <a:cs typeface="Calibri"/>
              </a:rPr>
              <a:t>Older age </a:t>
            </a:r>
          </a:p>
          <a:p>
            <a:pPr lvl="1"/>
            <a:r>
              <a:rPr lang="en-US" sz="2200" dirty="0">
                <a:solidFill>
                  <a:srgbClr val="FFFF00"/>
                </a:solidFill>
                <a:cs typeface="Calibri"/>
              </a:rPr>
              <a:t>Comorbid </a:t>
            </a:r>
            <a:r>
              <a:rPr lang="en-US" sz="2200" dirty="0" err="1">
                <a:solidFill>
                  <a:srgbClr val="FFFF00"/>
                </a:solidFill>
                <a:cs typeface="Calibri"/>
              </a:rPr>
              <a:t>dz</a:t>
            </a:r>
            <a:r>
              <a:rPr lang="en-US" sz="2200" dirty="0">
                <a:solidFill>
                  <a:srgbClr val="FFFF00"/>
                </a:solidFill>
                <a:cs typeface="Calibri"/>
              </a:rPr>
              <a:t>, Chronic lung illness, cancer</a:t>
            </a:r>
          </a:p>
          <a:p>
            <a:r>
              <a:rPr lang="en-US" sz="2400" dirty="0">
                <a:cs typeface="Calibri"/>
              </a:rPr>
              <a:t>50% of hospitalized patients had co-morbid conditions</a:t>
            </a:r>
          </a:p>
          <a:p>
            <a:pPr lvl="1"/>
            <a:r>
              <a:rPr lang="en-US" sz="2200" dirty="0">
                <a:cs typeface="Calibri"/>
              </a:rPr>
              <a:t>HTN, DM, CAD, COPD, CKD, Other  </a:t>
            </a:r>
          </a:p>
        </p:txBody>
      </p:sp>
      <p:pic>
        <p:nvPicPr>
          <p:cNvPr id="6" name="Picture 5" descr="A picture containing drawing, stool&#10;&#10;Description generated with very high confidence">
            <a:extLst>
              <a:ext uri="{FF2B5EF4-FFF2-40B4-BE49-F238E27FC236}">
                <a16:creationId xmlns:a16="http://schemas.microsoft.com/office/drawing/2014/main" id="{BC12BFDA-9B87-4886-A67F-FD11A9B0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95" y="6479593"/>
            <a:ext cx="1915292" cy="2070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Content Placeholder 4" descr="Screen Shot 2020-03-10 at 8.06.26 PM.pn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-391" r="4430" b="-3730"/>
          <a:stretch/>
        </p:blipFill>
        <p:spPr>
          <a:xfrm>
            <a:off x="245148" y="1968844"/>
            <a:ext cx="6381795" cy="4395152"/>
          </a:xfrm>
        </p:spPr>
      </p:pic>
    </p:spTree>
    <p:extLst>
      <p:ext uri="{BB962C8B-B14F-4D97-AF65-F5344CB8AC3E}">
        <p14:creationId xmlns:p14="http://schemas.microsoft.com/office/powerpoint/2010/main" val="487688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80" y="360921"/>
            <a:ext cx="9958289" cy="1400530"/>
          </a:xfrm>
        </p:spPr>
        <p:txBody>
          <a:bodyPr/>
          <a:lstStyle/>
          <a:p>
            <a:r>
              <a:rPr lang="en-US" dirty="0"/>
              <a:t>How is SARS CoV2/CoVID19 diagnosed?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12618" y="1944641"/>
            <a:ext cx="5141875" cy="453264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History &amp; Symptoms</a:t>
            </a:r>
          </a:p>
          <a:p>
            <a:pPr lvl="1"/>
            <a:r>
              <a:rPr lang="en-US" sz="2200" dirty="0"/>
              <a:t>Travel to CDC Level 2 or higher countries </a:t>
            </a:r>
          </a:p>
          <a:p>
            <a:pPr lvl="1"/>
            <a:r>
              <a:rPr lang="en-US" sz="2200" dirty="0"/>
              <a:t>Contact w/a known CoVID19+ patient or PUI for CoVID19</a:t>
            </a:r>
          </a:p>
          <a:p>
            <a:pPr lvl="1"/>
            <a:r>
              <a:rPr lang="en-US" sz="2200" dirty="0"/>
              <a:t>Fever, Cough, shortness of breath</a:t>
            </a:r>
          </a:p>
          <a:p>
            <a:pPr lvl="1"/>
            <a:r>
              <a:rPr lang="en-US" sz="2200" dirty="0"/>
              <a:t>Fatigue, Body aches</a:t>
            </a:r>
          </a:p>
          <a:p>
            <a:r>
              <a:rPr lang="en-US" sz="2400" dirty="0"/>
              <a:t>Diagnostic testing </a:t>
            </a:r>
          </a:p>
          <a:p>
            <a:pPr lvl="1"/>
            <a:r>
              <a:rPr lang="en-US" sz="2200" b="1" dirty="0">
                <a:solidFill>
                  <a:srgbClr val="FFFF00"/>
                </a:solidFill>
              </a:rPr>
              <a:t>Nasal</a:t>
            </a:r>
            <a:r>
              <a:rPr lang="en-US" sz="2200" dirty="0"/>
              <a:t> and throat swab </a:t>
            </a:r>
          </a:p>
          <a:p>
            <a:pPr lvl="1"/>
            <a:r>
              <a:rPr lang="en-US" sz="2200" dirty="0"/>
              <a:t>RT-PCR</a:t>
            </a:r>
          </a:p>
          <a:p>
            <a:r>
              <a:rPr lang="en-US" sz="2400" dirty="0"/>
              <a:t>Initially, only through CDC/DOH -&gt; now some local testing available, </a:t>
            </a:r>
            <a:r>
              <a:rPr lang="en-US" sz="2400" b="1" i="1" dirty="0"/>
              <a:t>still limited</a:t>
            </a:r>
          </a:p>
        </p:txBody>
      </p:sp>
      <p:pic>
        <p:nvPicPr>
          <p:cNvPr id="5" name="Content Placeholder 4" descr="Screen Shot 2020-03-11 at 8.50.3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" b="2688"/>
          <a:stretch/>
        </p:blipFill>
        <p:spPr>
          <a:xfrm>
            <a:off x="5654493" y="2485108"/>
            <a:ext cx="5832781" cy="3114831"/>
          </a:xfrm>
        </p:spPr>
      </p:pic>
      <p:sp>
        <p:nvSpPr>
          <p:cNvPr id="6" name="Rectangle 5"/>
          <p:cNvSpPr/>
          <p:nvPr/>
        </p:nvSpPr>
        <p:spPr>
          <a:xfrm>
            <a:off x="9052556" y="6477290"/>
            <a:ext cx="24673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ucl.testcatalog.org</a:t>
            </a:r>
            <a:r>
              <a:rPr lang="en-US" sz="1000" dirty="0"/>
              <a:t>/show/474</a:t>
            </a:r>
          </a:p>
        </p:txBody>
      </p:sp>
    </p:spTree>
    <p:extLst>
      <p:ext uri="{BB962C8B-B14F-4D97-AF65-F5344CB8AC3E}">
        <p14:creationId xmlns:p14="http://schemas.microsoft.com/office/powerpoint/2010/main" val="4146376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Definitions</a:t>
            </a:r>
          </a:p>
          <a:p>
            <a:r>
              <a:rPr lang="en-US" dirty="0">
                <a:solidFill>
                  <a:srgbClr val="6AAC90"/>
                </a:solidFill>
              </a:rPr>
              <a:t>Disease Transmission</a:t>
            </a:r>
          </a:p>
          <a:p>
            <a:r>
              <a:rPr lang="en-US" dirty="0">
                <a:solidFill>
                  <a:srgbClr val="6AAC90"/>
                </a:solidFill>
              </a:rPr>
              <a:t>SARS CoV2 (i.e. COVID 19) </a:t>
            </a:r>
          </a:p>
          <a:p>
            <a:pPr lvl="1"/>
            <a:r>
              <a:rPr lang="en-US" dirty="0">
                <a:solidFill>
                  <a:srgbClr val="6AAC90"/>
                </a:solidFill>
              </a:rPr>
              <a:t>What is it and what does it do? </a:t>
            </a:r>
          </a:p>
          <a:p>
            <a:r>
              <a:rPr lang="en-US" dirty="0"/>
              <a:t>SARS CoV2/</a:t>
            </a:r>
            <a:r>
              <a:rPr lang="en-US" dirty="0" err="1"/>
              <a:t>CoVID</a:t>
            </a:r>
            <a:r>
              <a:rPr lang="en-US" dirty="0"/>
              <a:t> 19 </a:t>
            </a:r>
          </a:p>
          <a:p>
            <a:pPr lvl="1"/>
            <a:r>
              <a:rPr lang="en-US" dirty="0"/>
              <a:t>What do we do next?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15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509" y="241718"/>
            <a:ext cx="9404723" cy="1400530"/>
          </a:xfrm>
        </p:spPr>
        <p:txBody>
          <a:bodyPr/>
          <a:lstStyle/>
          <a:p>
            <a:r>
              <a:rPr lang="en-US" dirty="0"/>
              <a:t>Containment vs. Mitigation (i.e. minimizing the impact)</a:t>
            </a:r>
          </a:p>
        </p:txBody>
      </p:sp>
      <p:pic>
        <p:nvPicPr>
          <p:cNvPr id="4" name="Content Placeholder 3" descr="Screen Shot 2020-03-08 at 4.39.0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r="1907"/>
          <a:stretch/>
        </p:blipFill>
        <p:spPr>
          <a:xfrm>
            <a:off x="2835264" y="1672501"/>
            <a:ext cx="5274883" cy="4946066"/>
          </a:xfrm>
        </p:spPr>
      </p:pic>
    </p:spTree>
    <p:extLst>
      <p:ext uri="{BB962C8B-B14F-4D97-AF65-F5344CB8AC3E}">
        <p14:creationId xmlns:p14="http://schemas.microsoft.com/office/powerpoint/2010/main" val="2406840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253" y="-308431"/>
            <a:ext cx="9404723" cy="1400530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giphy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62" r="-39962"/>
          <a:stretch>
            <a:fillRect/>
          </a:stretch>
        </p:blipFill>
        <p:spPr>
          <a:xfrm>
            <a:off x="727457" y="1666809"/>
            <a:ext cx="9742715" cy="4568847"/>
          </a:xfrm>
        </p:spPr>
      </p:pic>
      <p:sp>
        <p:nvSpPr>
          <p:cNvPr id="5" name="Rectangle 4"/>
          <p:cNvSpPr/>
          <p:nvPr/>
        </p:nvSpPr>
        <p:spPr>
          <a:xfrm>
            <a:off x="0" y="658812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giphy.com</a:t>
            </a:r>
            <a:r>
              <a:rPr lang="en-US" sz="800" dirty="0"/>
              <a:t>/gifs/delay-covid19-containment-dWCcpgCRiOHk5B8znA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57509" y="486510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Flatten the Curve. . . </a:t>
            </a:r>
          </a:p>
        </p:txBody>
      </p:sp>
    </p:spTree>
    <p:extLst>
      <p:ext uri="{BB962C8B-B14F-4D97-AF65-F5344CB8AC3E}">
        <p14:creationId xmlns:p14="http://schemas.microsoft.com/office/powerpoint/2010/main" val="2302915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limit spread in our community? </a:t>
            </a:r>
          </a:p>
        </p:txBody>
      </p:sp>
      <p:pic>
        <p:nvPicPr>
          <p:cNvPr id="5" name="Picture 4" descr="Screen Shot 2020-03-08 at 4.59.2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t="10656" r="4217" b="3248"/>
          <a:stretch/>
        </p:blipFill>
        <p:spPr>
          <a:xfrm>
            <a:off x="1107525" y="1993711"/>
            <a:ext cx="9273672" cy="113715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68063" y="3241848"/>
            <a:ext cx="9377834" cy="3354943"/>
          </a:xfrm>
        </p:spPr>
        <p:txBody>
          <a:bodyPr>
            <a:normAutofit/>
          </a:bodyPr>
          <a:lstStyle/>
          <a:p>
            <a:r>
              <a:rPr lang="en-US" dirty="0"/>
              <a:t>Wash your hands!</a:t>
            </a:r>
          </a:p>
          <a:p>
            <a:pPr lvl="1"/>
            <a:r>
              <a:rPr lang="en-US" dirty="0"/>
              <a:t>After sneezing, blowing your nose, touching your face, being out in public places, going to the bathroom, before/after eating, </a:t>
            </a:r>
          </a:p>
          <a:p>
            <a:r>
              <a:rPr lang="en-US" dirty="0"/>
              <a:t>Avoid touching your face</a:t>
            </a:r>
          </a:p>
          <a:p>
            <a:r>
              <a:rPr lang="en-US" dirty="0"/>
              <a:t>Clean and disinfect frequently touched objects/surfaces </a:t>
            </a:r>
          </a:p>
          <a:p>
            <a:r>
              <a:rPr lang="en-US" dirty="0"/>
              <a:t>Get a flu shot!</a:t>
            </a:r>
          </a:p>
          <a:p>
            <a:r>
              <a:rPr lang="en-US" dirty="0"/>
              <a:t>Save the masks for if you are sick. If not, please save them for health care providers</a:t>
            </a:r>
          </a:p>
          <a:p>
            <a:endParaRPr lang="en-US" dirty="0"/>
          </a:p>
        </p:txBody>
      </p:sp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597A5DB-5E75-4E47-BAB4-B287544AB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6439" y="6287784"/>
            <a:ext cx="780356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25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limit spread in our community?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129" y="2185265"/>
            <a:ext cx="4396339" cy="4195763"/>
          </a:xfrm>
        </p:spPr>
        <p:txBody>
          <a:bodyPr/>
          <a:lstStyle/>
          <a:p>
            <a:r>
              <a:rPr lang="en-US" sz="2400" dirty="0"/>
              <a:t>Increasingly: </a:t>
            </a:r>
          </a:p>
          <a:p>
            <a:pPr lvl="1"/>
            <a:r>
              <a:rPr lang="en-US" sz="2000" dirty="0"/>
              <a:t>Social distancing</a:t>
            </a:r>
          </a:p>
          <a:p>
            <a:pPr lvl="1"/>
            <a:r>
              <a:rPr lang="en-US" sz="2000" dirty="0"/>
              <a:t>Avoidance of large/mass gatherings</a:t>
            </a:r>
          </a:p>
          <a:p>
            <a:pPr lvl="1"/>
            <a:r>
              <a:rPr lang="en-US" sz="2000" dirty="0"/>
              <a:t>Decreasing public transport or commuting on off hours </a:t>
            </a:r>
          </a:p>
          <a:p>
            <a:pPr lvl="1"/>
            <a:r>
              <a:rPr lang="en-US" sz="2000" dirty="0"/>
              <a:t>Travel bans</a:t>
            </a:r>
          </a:p>
          <a:p>
            <a:pPr lvl="1"/>
            <a:r>
              <a:rPr lang="en-US" sz="2000" dirty="0"/>
              <a:t>Quarantines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r="2971"/>
          <a:stretch/>
        </p:blipFill>
        <p:spPr>
          <a:xfrm>
            <a:off x="5045075" y="2074428"/>
            <a:ext cx="6786780" cy="3522808"/>
          </a:xfrm>
        </p:spPr>
      </p:pic>
      <p:sp>
        <p:nvSpPr>
          <p:cNvPr id="6" name="Rectangle 5"/>
          <p:cNvSpPr/>
          <p:nvPr/>
        </p:nvSpPr>
        <p:spPr>
          <a:xfrm>
            <a:off x="124691" y="6605323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3"/>
              </a:rPr>
              <a:t>https://medium.com/@tomaspueyo/coronavirus-act-today-or-people-will-die-f4d3d9cd99ca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30110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if we do not implement social distancing?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6439"/>
          <a:stretch/>
        </p:blipFill>
        <p:spPr>
          <a:xfrm>
            <a:off x="6073999" y="2369129"/>
            <a:ext cx="5402016" cy="355742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t="7308"/>
          <a:stretch/>
        </p:blipFill>
        <p:spPr>
          <a:xfrm>
            <a:off x="674278" y="2369128"/>
            <a:ext cx="4824822" cy="3557423"/>
          </a:xfrm>
        </p:spPr>
      </p:pic>
      <p:sp>
        <p:nvSpPr>
          <p:cNvPr id="9" name="Rectangle 8"/>
          <p:cNvSpPr/>
          <p:nvPr/>
        </p:nvSpPr>
        <p:spPr>
          <a:xfrm>
            <a:off x="38689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4"/>
              </a:rPr>
              <a:t>https://medium.com/@tomaspueyo/coronavirus-act-today-or-people-will-die-f4d3d9cd99ca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54442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Definitions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781" y="1363910"/>
            <a:ext cx="9097503" cy="3324052"/>
          </a:xfrm>
        </p:spPr>
        <p:txBody>
          <a:bodyPr>
            <a:normAutofit/>
          </a:bodyPr>
          <a:lstStyle/>
          <a:p>
            <a:r>
              <a:rPr lang="en-US" dirty="0"/>
              <a:t>Contagion</a:t>
            </a:r>
          </a:p>
          <a:p>
            <a:pPr lvl="1"/>
            <a:r>
              <a:rPr lang="en-US" dirty="0"/>
              <a:t>The transmission of a disease by direct or indirect contact</a:t>
            </a:r>
          </a:p>
          <a:p>
            <a:r>
              <a:rPr lang="en-US" dirty="0"/>
              <a:t>Epidemic</a:t>
            </a:r>
          </a:p>
          <a:p>
            <a:pPr lvl="1"/>
            <a:r>
              <a:rPr lang="en-US" dirty="0"/>
              <a:t>An outbreak of disease that spreads quickly and affects many individuals at the same time</a:t>
            </a:r>
          </a:p>
          <a:p>
            <a:r>
              <a:rPr lang="en-US" dirty="0"/>
              <a:t>Pandemic </a:t>
            </a:r>
          </a:p>
          <a:p>
            <a:pPr lvl="1"/>
            <a:r>
              <a:rPr lang="en-US" dirty="0"/>
              <a:t>An outbreak of a disease that occurs over a wide geographic area and affects an exceptionally high proportion of the population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4955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www.merriam-webster.com</a:t>
            </a:r>
            <a:r>
              <a:rPr lang="en-US" dirty="0"/>
              <a:t>/dictionary/</a:t>
            </a:r>
          </a:p>
        </p:txBody>
      </p:sp>
      <p:sp>
        <p:nvSpPr>
          <p:cNvPr id="5" name="Rectangle 4"/>
          <p:cNvSpPr/>
          <p:nvPr/>
        </p:nvSpPr>
        <p:spPr>
          <a:xfrm>
            <a:off x="460536" y="4664852"/>
            <a:ext cx="11485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</a:rPr>
              <a:t>“Exactly when enough places have enough infections to declare one          (A PANDEMIC) isn’t a black-and-white decision. But generally, the WHO is looking for sustained outbreaks on different continents.”</a:t>
            </a:r>
          </a:p>
          <a:p>
            <a:r>
              <a:rPr lang="en-US" sz="2400" b="1" i="1" dirty="0">
                <a:solidFill>
                  <a:srgbClr val="FFFF00"/>
                </a:solidFill>
              </a:rPr>
              <a:t>-https://</a:t>
            </a:r>
            <a:r>
              <a:rPr lang="en-US" sz="2400" b="1" i="1" dirty="0" err="1">
                <a:solidFill>
                  <a:srgbClr val="FFFF00"/>
                </a:solidFill>
              </a:rPr>
              <a:t>apnews.com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31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Influenza 2019-2020 Season </a:t>
            </a:r>
          </a:p>
        </p:txBody>
      </p:sp>
      <p:pic>
        <p:nvPicPr>
          <p:cNvPr id="4" name="Content Placeholder 3" descr="Screen Shot 2020-03-08 at 7.33.2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" b="996"/>
          <a:stretch>
            <a:fillRect/>
          </a:stretch>
        </p:blipFill>
        <p:spPr/>
      </p:pic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597A5DB-5E75-4E47-BAB4-B287544AB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439" y="6287784"/>
            <a:ext cx="780356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26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370770"/>
            <a:ext cx="9404723" cy="1400530"/>
          </a:xfrm>
        </p:spPr>
        <p:txBody>
          <a:bodyPr/>
          <a:lstStyle/>
          <a:p>
            <a:r>
              <a:rPr lang="en-US" dirty="0"/>
              <a:t>What happens next?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940" y="6042750"/>
            <a:ext cx="5840136" cy="815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*Vaccine development </a:t>
            </a:r>
          </a:p>
        </p:txBody>
      </p:sp>
      <p:pic>
        <p:nvPicPr>
          <p:cNvPr id="5" name="Picture 4" descr="Screen Shot 2020-03-08 at 6.13.5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7413" r="2388" b="7729"/>
          <a:stretch/>
        </p:blipFill>
        <p:spPr>
          <a:xfrm>
            <a:off x="1351822" y="1413598"/>
            <a:ext cx="8913181" cy="45476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74765" y="6539461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www.mayoclinichealthsystem.org</a:t>
            </a:r>
            <a:r>
              <a:rPr lang="en-US" sz="800" dirty="0"/>
              <a:t>/hometown-health/speaking-of-health/top-5-faq-about-vaccines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4822" y="6563217"/>
            <a:ext cx="24160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www.nature.com</a:t>
            </a:r>
            <a:r>
              <a:rPr lang="en-US" sz="800" dirty="0"/>
              <a:t>/articles/nrd.2015.37</a:t>
            </a:r>
          </a:p>
        </p:txBody>
      </p:sp>
    </p:spTree>
    <p:extLst>
      <p:ext uri="{BB962C8B-B14F-4D97-AF65-F5344CB8AC3E}">
        <p14:creationId xmlns:p14="http://schemas.microsoft.com/office/powerpoint/2010/main" val="1830980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SARS CoV2 Vaccine Development </a:t>
            </a:r>
          </a:p>
        </p:txBody>
      </p:sp>
      <p:pic>
        <p:nvPicPr>
          <p:cNvPr id="5" name="Picture 4" descr="Screen Shot 2020-03-11 at 8.15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206434"/>
            <a:ext cx="2514600" cy="520700"/>
          </a:xfrm>
          <a:prstGeom prst="rect">
            <a:avLst/>
          </a:prstGeom>
        </p:spPr>
      </p:pic>
      <p:pic>
        <p:nvPicPr>
          <p:cNvPr id="7" name="Content Placeholder 6" descr="Screen Shot 2020-03-11 at 8.31.07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r="5411"/>
          <a:stretch/>
        </p:blipFill>
        <p:spPr>
          <a:xfrm>
            <a:off x="2356533" y="1385144"/>
            <a:ext cx="6212679" cy="5130619"/>
          </a:xfrm>
        </p:spPr>
      </p:pic>
    </p:spTree>
    <p:extLst>
      <p:ext uri="{BB962C8B-B14F-4D97-AF65-F5344CB8AC3E}">
        <p14:creationId xmlns:p14="http://schemas.microsoft.com/office/powerpoint/2010/main" val="2534426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Influenza 2019-2020 Season </a:t>
            </a:r>
          </a:p>
        </p:txBody>
      </p:sp>
      <p:pic>
        <p:nvPicPr>
          <p:cNvPr id="4" name="Content Placeholder 3" descr="Screen Shot 2020-03-08 at 7.36.4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t="64357" r="533"/>
          <a:stretch/>
        </p:blipFill>
        <p:spPr>
          <a:xfrm>
            <a:off x="318436" y="3114012"/>
            <a:ext cx="11520247" cy="2236997"/>
          </a:xfrm>
        </p:spPr>
      </p:pic>
      <p:pic>
        <p:nvPicPr>
          <p:cNvPr id="6" name="Content Placeholder 3" descr="Screen Shot 2020-03-08 at 7.36.4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" r="2084" b="83083"/>
          <a:stretch/>
        </p:blipFill>
        <p:spPr>
          <a:xfrm>
            <a:off x="339833" y="2110152"/>
            <a:ext cx="11487093" cy="1074582"/>
          </a:xfrm>
          <a:prstGeom prst="rect">
            <a:avLst/>
          </a:prstGeom>
        </p:spPr>
      </p:pic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597A5DB-5E75-4E47-BAB4-B287544AB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439" y="6287784"/>
            <a:ext cx="780356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69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31" y="225323"/>
            <a:ext cx="10224314" cy="1400530"/>
          </a:xfrm>
        </p:spPr>
        <p:txBody>
          <a:bodyPr/>
          <a:lstStyle/>
          <a:p>
            <a:r>
              <a:rPr lang="en-US" dirty="0"/>
              <a:t>Seasonal flu </a:t>
            </a:r>
            <a:r>
              <a:rPr lang="en-US"/>
              <a:t>cycles/viral adaptation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389674" y="6621581"/>
            <a:ext cx="27591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www.nejm.org</a:t>
            </a:r>
            <a:r>
              <a:rPr lang="en-US" sz="800" dirty="0"/>
              <a:t>/</a:t>
            </a:r>
            <a:r>
              <a:rPr lang="en-US" sz="800" dirty="0" err="1"/>
              <a:t>doi</a:t>
            </a:r>
            <a:r>
              <a:rPr lang="en-US" sz="800" dirty="0"/>
              <a:t>/full/10.1056/NEJMp058281</a:t>
            </a:r>
          </a:p>
        </p:txBody>
      </p:sp>
      <p:pic>
        <p:nvPicPr>
          <p:cNvPr id="5" name="Picture 4" descr="Screen Shot 2020-03-08 at 4.48.5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2799" r="1446" b="1589"/>
          <a:stretch/>
        </p:blipFill>
        <p:spPr>
          <a:xfrm>
            <a:off x="1317641" y="1126284"/>
            <a:ext cx="7651734" cy="548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25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6" y="327738"/>
            <a:ext cx="9404723" cy="1400530"/>
          </a:xfrm>
        </p:spPr>
        <p:txBody>
          <a:bodyPr/>
          <a:lstStyle/>
          <a:p>
            <a:r>
              <a:rPr lang="en-US" dirty="0"/>
              <a:t>SARS CoV2/CoVID19 Adaptation</a:t>
            </a:r>
          </a:p>
        </p:txBody>
      </p:sp>
      <p:pic>
        <p:nvPicPr>
          <p:cNvPr id="4" name="Content Placeholder 3" descr="Screen Shot 2020-03-10 at 10.02.59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r="-51"/>
          <a:stretch/>
        </p:blipFill>
        <p:spPr>
          <a:xfrm>
            <a:off x="2127251" y="1306115"/>
            <a:ext cx="7667624" cy="5117214"/>
          </a:xfrm>
        </p:spPr>
      </p:pic>
      <p:sp>
        <p:nvSpPr>
          <p:cNvPr id="5" name="TextBox 4"/>
          <p:cNvSpPr txBox="1"/>
          <p:nvPr/>
        </p:nvSpPr>
        <p:spPr>
          <a:xfrm>
            <a:off x="63500" y="6508750"/>
            <a:ext cx="4937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Tang  X, Wu C, Li X et al. National Science Review 3/3/2020.    </a:t>
            </a:r>
          </a:p>
        </p:txBody>
      </p:sp>
    </p:spTree>
    <p:extLst>
      <p:ext uri="{BB962C8B-B14F-4D97-AF65-F5344CB8AC3E}">
        <p14:creationId xmlns:p14="http://schemas.microsoft.com/office/powerpoint/2010/main" val="229758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330901" cy="1184328"/>
          </a:xfrm>
        </p:spPr>
        <p:txBody>
          <a:bodyPr/>
          <a:lstStyle/>
          <a:p>
            <a:r>
              <a:rPr lang="en-US" dirty="0"/>
              <a:t>Anti-viral medication testing </a:t>
            </a:r>
          </a:p>
        </p:txBody>
      </p:sp>
      <p:sp>
        <p:nvSpPr>
          <p:cNvPr id="6" name="Rectangle 5"/>
          <p:cNvSpPr/>
          <p:nvPr/>
        </p:nvSpPr>
        <p:spPr>
          <a:xfrm>
            <a:off x="6697661" y="655994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www.mayoclinichealthsystem.org</a:t>
            </a:r>
            <a:r>
              <a:rPr lang="en-US" sz="800" dirty="0"/>
              <a:t>/hometown-health/speaking-of-health/top-5-faq-about-vaccines</a:t>
            </a:r>
          </a:p>
        </p:txBody>
      </p:sp>
      <p:pic>
        <p:nvPicPr>
          <p:cNvPr id="7" name="Picture 6" descr="Screen Shot 2020-03-08 at 6.21.2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2111" r="2066" b="1878"/>
          <a:stretch/>
        </p:blipFill>
        <p:spPr>
          <a:xfrm>
            <a:off x="397856" y="1624483"/>
            <a:ext cx="5537976" cy="48678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3980" y="6563217"/>
            <a:ext cx="24160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www.nature.com</a:t>
            </a:r>
            <a:r>
              <a:rPr lang="en-US" sz="800" dirty="0"/>
              <a:t>/articles/nrd.2015.37</a:t>
            </a:r>
          </a:p>
        </p:txBody>
      </p:sp>
      <p:pic>
        <p:nvPicPr>
          <p:cNvPr id="4" name="Picture 3" descr="Screen Shot 2020-03-09 at 9.46.23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34755"/>
          <a:stretch/>
        </p:blipFill>
        <p:spPr>
          <a:xfrm>
            <a:off x="6396304" y="2088073"/>
            <a:ext cx="4878612" cy="37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06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040" y="2624332"/>
            <a:ext cx="9404723" cy="1400530"/>
          </a:xfrm>
        </p:spPr>
        <p:txBody>
          <a:bodyPr/>
          <a:lstStyle/>
          <a:p>
            <a:r>
              <a:rPr lang="en-US" sz="6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8000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15" y="622061"/>
            <a:ext cx="9404723" cy="140053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CoViD</a:t>
            </a:r>
            <a:r>
              <a:rPr lang="en-US" dirty="0"/>
              <a:t> 19 a pandemic?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5" y="2283387"/>
            <a:ext cx="10983119" cy="222865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34" y="5685020"/>
            <a:ext cx="21209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44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00" y="648113"/>
            <a:ext cx="9404723" cy="1400530"/>
          </a:xfrm>
        </p:spPr>
        <p:txBody>
          <a:bodyPr/>
          <a:lstStyle/>
          <a:p>
            <a:r>
              <a:rPr lang="en-US" dirty="0"/>
              <a:t>Prior Pandemics in History?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969176"/>
            <a:ext cx="8946541" cy="419548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430 BC</a:t>
            </a:r>
            <a:r>
              <a:rPr lang="en-US" dirty="0">
                <a:solidFill>
                  <a:srgbClr val="FFFF00"/>
                </a:solidFill>
              </a:rPr>
              <a:t> - </a:t>
            </a:r>
            <a:r>
              <a:rPr lang="en-US" b="1" dirty="0">
                <a:solidFill>
                  <a:srgbClr val="FFFF00"/>
                </a:solidFill>
              </a:rPr>
              <a:t>Athens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/>
              <a:t>during the </a:t>
            </a:r>
            <a:r>
              <a:rPr lang="en-US" dirty="0" err="1"/>
              <a:t>Pelopennesian</a:t>
            </a:r>
            <a:r>
              <a:rPr lang="en-US" dirty="0"/>
              <a:t> War</a:t>
            </a:r>
          </a:p>
          <a:p>
            <a:pPr lvl="1"/>
            <a:r>
              <a:rPr lang="en-US" dirty="0"/>
              <a:t>Possibly </a:t>
            </a:r>
            <a:r>
              <a:rPr lang="en-US" dirty="0">
                <a:solidFill>
                  <a:srgbClr val="FFFF00"/>
                </a:solidFill>
              </a:rPr>
              <a:t>typhus</a:t>
            </a:r>
            <a:r>
              <a:rPr lang="en-US" dirty="0"/>
              <a:t>, contributed to Athens defeat by Sparta</a:t>
            </a:r>
          </a:p>
          <a:p>
            <a:r>
              <a:rPr lang="en-US" dirty="0"/>
              <a:t>165 AD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</a:rPr>
              <a:t>The </a:t>
            </a:r>
            <a:r>
              <a:rPr lang="en-US" b="1" dirty="0" err="1">
                <a:solidFill>
                  <a:srgbClr val="FFFF00"/>
                </a:solidFill>
              </a:rPr>
              <a:t>Antonine</a:t>
            </a:r>
            <a:r>
              <a:rPr lang="en-US" b="1" dirty="0">
                <a:solidFill>
                  <a:srgbClr val="FFFF00"/>
                </a:solidFill>
              </a:rPr>
              <a:t> Plague</a:t>
            </a:r>
            <a:endParaRPr lang="en-US" dirty="0"/>
          </a:p>
          <a:p>
            <a:pPr lvl="1"/>
            <a:r>
              <a:rPr lang="en-US" dirty="0"/>
              <a:t>Possibly </a:t>
            </a:r>
            <a:r>
              <a:rPr lang="en-US" dirty="0">
                <a:solidFill>
                  <a:srgbClr val="FFFF00"/>
                </a:solidFill>
              </a:rPr>
              <a:t>smallpox</a:t>
            </a:r>
            <a:r>
              <a:rPr lang="en-US" dirty="0"/>
              <a:t>, spread through the Roman empire and led to the death of Marcus Aurelius</a:t>
            </a:r>
          </a:p>
          <a:p>
            <a:r>
              <a:rPr lang="en-US" dirty="0"/>
              <a:t>1350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</a:rPr>
              <a:t>The Black Death, Bubonic Plague</a:t>
            </a:r>
          </a:p>
          <a:p>
            <a:pPr lvl="1"/>
            <a:r>
              <a:rPr lang="en-US" dirty="0"/>
              <a:t>Death of 1/3</a:t>
            </a:r>
            <a:r>
              <a:rPr lang="en-US" baseline="30000" dirty="0"/>
              <a:t>rd</a:t>
            </a:r>
            <a:r>
              <a:rPr lang="en-US" dirty="0"/>
              <a:t> of the world’s population</a:t>
            </a:r>
          </a:p>
          <a:p>
            <a:r>
              <a:rPr lang="en-US" dirty="0"/>
              <a:t>1918 - </a:t>
            </a:r>
            <a:r>
              <a:rPr lang="en-US" b="1" dirty="0">
                <a:solidFill>
                  <a:srgbClr val="FFFF00"/>
                </a:solidFill>
              </a:rPr>
              <a:t>Spanish Flu </a:t>
            </a:r>
          </a:p>
          <a:p>
            <a:pPr lvl="1"/>
            <a:r>
              <a:rPr lang="en-US" dirty="0"/>
              <a:t>Death toll: 20 to 50 million; 1-3% of the world’s population</a:t>
            </a:r>
          </a:p>
          <a:p>
            <a:r>
              <a:rPr lang="en-US" dirty="0"/>
              <a:t>1981 </a:t>
            </a:r>
            <a:r>
              <a:rPr lang="mr-IN" dirty="0"/>
              <a:t>–</a:t>
            </a:r>
            <a:r>
              <a:rPr lang="en-US" dirty="0"/>
              <a:t> 2012 - </a:t>
            </a:r>
            <a:r>
              <a:rPr lang="en-US" b="1" dirty="0">
                <a:solidFill>
                  <a:srgbClr val="FFFF00"/>
                </a:solidFill>
              </a:rPr>
              <a:t>HIV/AIDS </a:t>
            </a:r>
          </a:p>
          <a:p>
            <a:pPr lvl="1"/>
            <a:r>
              <a:rPr lang="en-US" dirty="0"/>
              <a:t>Death toll: 36 million</a:t>
            </a:r>
          </a:p>
          <a:p>
            <a:r>
              <a:rPr lang="en-US" dirty="0"/>
              <a:t>2009 – </a:t>
            </a:r>
            <a:r>
              <a:rPr lang="en-US" b="1" dirty="0">
                <a:solidFill>
                  <a:srgbClr val="FFFF00"/>
                </a:solidFill>
              </a:rPr>
              <a:t>H1N1 (Swine Flu)  </a:t>
            </a:r>
          </a:p>
          <a:p>
            <a:pPr lvl="1"/>
            <a:r>
              <a:rPr lang="en-US" dirty="0"/>
              <a:t>Death toll: ~151 to 575,000 (0.02% CFR)</a:t>
            </a:r>
          </a:p>
          <a:p>
            <a:pPr lvl="1"/>
            <a:r>
              <a:rPr lang="en-US" dirty="0"/>
              <a:t>11-21% global population affected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530539"/>
            <a:ext cx="48426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www.mphonline.org</a:t>
            </a:r>
            <a:r>
              <a:rPr lang="en-US" sz="1200" dirty="0"/>
              <a:t>/worst-pandemics-in-history/</a:t>
            </a:r>
          </a:p>
        </p:txBody>
      </p:sp>
      <p:sp>
        <p:nvSpPr>
          <p:cNvPr id="5" name="Rectangle 4"/>
          <p:cNvSpPr/>
          <p:nvPr/>
        </p:nvSpPr>
        <p:spPr>
          <a:xfrm>
            <a:off x="6928105" y="6539130"/>
            <a:ext cx="5263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www.history.com</a:t>
            </a:r>
            <a:r>
              <a:rPr lang="en-US" sz="1200" dirty="0"/>
              <a:t>/topics/middle-ages/pandemics-timeline</a:t>
            </a:r>
          </a:p>
        </p:txBody>
      </p:sp>
    </p:spTree>
    <p:extLst>
      <p:ext uri="{BB962C8B-B14F-4D97-AF65-F5344CB8AC3E}">
        <p14:creationId xmlns:p14="http://schemas.microsoft.com/office/powerpoint/2010/main" val="293636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6AAC90"/>
                </a:solidFill>
              </a:rPr>
              <a:t>Definitions</a:t>
            </a:r>
          </a:p>
          <a:p>
            <a:r>
              <a:rPr lang="en-US" dirty="0"/>
              <a:t>Disease Transmission</a:t>
            </a:r>
          </a:p>
          <a:p>
            <a:r>
              <a:rPr lang="en-US" dirty="0">
                <a:solidFill>
                  <a:srgbClr val="6AAC90"/>
                </a:solidFill>
              </a:rPr>
              <a:t>SARS CoV2 (i.e. COVID 19) </a:t>
            </a:r>
          </a:p>
          <a:p>
            <a:pPr lvl="1"/>
            <a:r>
              <a:rPr lang="en-US" dirty="0">
                <a:solidFill>
                  <a:srgbClr val="6AAC90"/>
                </a:solidFill>
              </a:rPr>
              <a:t>What is it and what does it do? </a:t>
            </a:r>
          </a:p>
          <a:p>
            <a:r>
              <a:rPr lang="en-US" dirty="0">
                <a:solidFill>
                  <a:srgbClr val="6AAC90"/>
                </a:solidFill>
              </a:rPr>
              <a:t>SARS CoV2/</a:t>
            </a:r>
            <a:r>
              <a:rPr lang="en-US" dirty="0" err="1">
                <a:solidFill>
                  <a:srgbClr val="6AAC90"/>
                </a:solidFill>
              </a:rPr>
              <a:t>CoVID</a:t>
            </a:r>
            <a:r>
              <a:rPr lang="en-US" dirty="0">
                <a:solidFill>
                  <a:srgbClr val="6AAC90"/>
                </a:solidFill>
              </a:rPr>
              <a:t> 19 </a:t>
            </a:r>
          </a:p>
          <a:p>
            <a:pPr lvl="1"/>
            <a:r>
              <a:rPr lang="en-US" dirty="0">
                <a:solidFill>
                  <a:srgbClr val="6AAC90"/>
                </a:solidFill>
              </a:rPr>
              <a:t>What do we do next?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15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organisms cause pandemics?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4818" y="2126760"/>
            <a:ext cx="8879176" cy="1092716"/>
          </a:xfrm>
        </p:spPr>
        <p:txBody>
          <a:bodyPr/>
          <a:lstStyle/>
          <a:p>
            <a:r>
              <a:rPr lang="en-US" dirty="0"/>
              <a:t>Bacteria </a:t>
            </a:r>
            <a:r>
              <a:rPr lang="mr-IN" dirty="0"/>
              <a:t>–</a:t>
            </a:r>
            <a:r>
              <a:rPr lang="en-US" dirty="0"/>
              <a:t> e.g. </a:t>
            </a:r>
            <a:r>
              <a:rPr lang="en-US" i="1" dirty="0"/>
              <a:t>Yersinia </a:t>
            </a:r>
            <a:r>
              <a:rPr lang="en-US" i="1" dirty="0" err="1"/>
              <a:t>pestis</a:t>
            </a:r>
            <a:r>
              <a:rPr lang="en-US" i="1" dirty="0"/>
              <a:t>, Vibrio cholera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65302" y="6029944"/>
            <a:ext cx="41347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www.creative-biolabs.com</a:t>
            </a:r>
            <a:r>
              <a:rPr lang="en-US" sz="800" dirty="0"/>
              <a:t>/vaccine/</a:t>
            </a:r>
            <a:r>
              <a:rPr lang="en-US" sz="800" dirty="0" err="1"/>
              <a:t>yersinia-pestis-vaccines.htm</a:t>
            </a:r>
            <a:endParaRPr lang="en-US" sz="800" dirty="0"/>
          </a:p>
        </p:txBody>
      </p:sp>
      <p:pic>
        <p:nvPicPr>
          <p:cNvPr id="6" name="Picture 5" descr="Screen Shot 2020-03-08 at 2.27.5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r="2151" b="1186"/>
          <a:stretch/>
        </p:blipFill>
        <p:spPr>
          <a:xfrm>
            <a:off x="1338448" y="3114619"/>
            <a:ext cx="4332077" cy="2920978"/>
          </a:xfrm>
          <a:prstGeom prst="rect">
            <a:avLst/>
          </a:prstGeom>
        </p:spPr>
      </p:pic>
      <p:pic>
        <p:nvPicPr>
          <p:cNvPr id="7" name="Picture 6" descr="Screen Shot 2020-03-08 at 2.35.3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3958" r="1506" b="2432"/>
          <a:stretch/>
        </p:blipFill>
        <p:spPr>
          <a:xfrm>
            <a:off x="5995400" y="3116098"/>
            <a:ext cx="4563001" cy="28945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63836" y="5985642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www.creative-biolabs.com</a:t>
            </a:r>
            <a:r>
              <a:rPr lang="en-US" sz="800" dirty="0"/>
              <a:t>/vaccine/vibrio-</a:t>
            </a:r>
            <a:r>
              <a:rPr lang="en-US" sz="800" dirty="0" err="1"/>
              <a:t>cholerae</a:t>
            </a:r>
            <a:r>
              <a:rPr lang="en-US" sz="800" dirty="0"/>
              <a:t>-as-vaccine-</a:t>
            </a:r>
            <a:r>
              <a:rPr lang="en-US" sz="800" dirty="0" err="1"/>
              <a:t>vectors.htm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552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organisms cause pandemics?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069" y="2230136"/>
            <a:ext cx="8864409" cy="959802"/>
          </a:xfrm>
        </p:spPr>
        <p:txBody>
          <a:bodyPr/>
          <a:lstStyle/>
          <a:p>
            <a:r>
              <a:rPr lang="en-US" dirty="0"/>
              <a:t>Viruses </a:t>
            </a:r>
            <a:r>
              <a:rPr lang="mr-IN" dirty="0"/>
              <a:t>–</a:t>
            </a:r>
            <a:r>
              <a:rPr lang="en-US" dirty="0"/>
              <a:t> e.g.  Influenza, Smallpox, Measles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Screen Shot 2020-03-08 at 2.44.0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0" r="8814" b="6969"/>
          <a:stretch/>
        </p:blipFill>
        <p:spPr>
          <a:xfrm>
            <a:off x="4567747" y="3116096"/>
            <a:ext cx="2741915" cy="2584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7410" y="5744846"/>
            <a:ext cx="21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Small pox</a:t>
            </a:r>
          </a:p>
          <a:p>
            <a:pPr algn="ctr"/>
            <a:r>
              <a:rPr lang="en-US" dirty="0" err="1"/>
              <a:t>Variola</a:t>
            </a:r>
            <a:r>
              <a:rPr lang="en-US" dirty="0"/>
              <a:t> virus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9416" y="6598252"/>
            <a:ext cx="25314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time.com</a:t>
            </a:r>
            <a:r>
              <a:rPr lang="en-US" sz="800" dirty="0"/>
              <a:t>/4020708/smallpox-last-death/</a:t>
            </a:r>
          </a:p>
        </p:txBody>
      </p:sp>
      <p:pic>
        <p:nvPicPr>
          <p:cNvPr id="9" name="Picture 8" descr="Screen Shot 2020-03-08 at 2.58.1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7926" r="21146"/>
          <a:stretch/>
        </p:blipFill>
        <p:spPr>
          <a:xfrm>
            <a:off x="354409" y="3116098"/>
            <a:ext cx="3662214" cy="25860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4767" y="6593286"/>
            <a:ext cx="44005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hospitalcmq.com</a:t>
            </a:r>
            <a:r>
              <a:rPr lang="en-US" sz="800" dirty="0"/>
              <a:t>/diseases-and-conditions/what-is-the-flu-ten-things-to-know/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166" y="5774383"/>
            <a:ext cx="305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Influenza  </a:t>
            </a:r>
          </a:p>
        </p:txBody>
      </p:sp>
      <p:pic>
        <p:nvPicPr>
          <p:cNvPr id="12" name="Picture 11" descr="Screen Shot 2020-03-08 at 3.05.0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3553" r="36735" b="4260"/>
          <a:stretch/>
        </p:blipFill>
        <p:spPr>
          <a:xfrm>
            <a:off x="7929876" y="2019625"/>
            <a:ext cx="3676982" cy="36661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53459" y="5730082"/>
            <a:ext cx="265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Measles</a:t>
            </a:r>
          </a:p>
          <a:p>
            <a:pPr algn="ctr"/>
            <a:r>
              <a:rPr lang="en-US" dirty="0" err="1"/>
              <a:t>Rubeola</a:t>
            </a:r>
            <a:r>
              <a:rPr lang="en-US" dirty="0"/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324271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2634</TotalTime>
  <Words>2465</Words>
  <Application>Microsoft Office PowerPoint</Application>
  <PresentationFormat>Widescreen</PresentationFormat>
  <Paragraphs>369</Paragraphs>
  <Slides>47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Wingdings</vt:lpstr>
      <vt:lpstr>Wingdings 3</vt:lpstr>
      <vt:lpstr>Ion</vt:lpstr>
      <vt:lpstr>Wellness Day 2020 Viruses, Epidemics &amp; Pandemics</vt:lpstr>
      <vt:lpstr>Objectives</vt:lpstr>
      <vt:lpstr>Epidemics/Pandemics/Contagions</vt:lpstr>
      <vt:lpstr>Definitions </vt:lpstr>
      <vt:lpstr>Is CoViD 19 a pandemic? </vt:lpstr>
      <vt:lpstr>Prior Pandemics in History? </vt:lpstr>
      <vt:lpstr>Objectives</vt:lpstr>
      <vt:lpstr>What organisms cause pandemics? </vt:lpstr>
      <vt:lpstr>What organisms cause pandemics? </vt:lpstr>
      <vt:lpstr>Other organisms that can cause infection &amp; disease outbreaks </vt:lpstr>
      <vt:lpstr>How are microbes transmitted? </vt:lpstr>
      <vt:lpstr>How are microbes transmitted? Zoonotic transmission</vt:lpstr>
      <vt:lpstr>Human to Human Transmission </vt:lpstr>
      <vt:lpstr>How cough droplets spread</vt:lpstr>
      <vt:lpstr>How are microbes transmitted? Human to human transmission</vt:lpstr>
      <vt:lpstr>How do viruses cause disease? </vt:lpstr>
      <vt:lpstr>How does SARS CoV2 cause disease? </vt:lpstr>
      <vt:lpstr>How does SARS CoV2/CoviD19 cause disease? </vt:lpstr>
      <vt:lpstr>61 Year-Old Male with pneumonia </vt:lpstr>
      <vt:lpstr>Objectives</vt:lpstr>
      <vt:lpstr>What is SARS CoV2/COVID-19? </vt:lpstr>
      <vt:lpstr>How did SARS CoV2/CoVID19 emerge as a pathogen in humans?</vt:lpstr>
      <vt:lpstr>How is SARS CoV2/COVID-19 transmitted? </vt:lpstr>
      <vt:lpstr>Beginnings of the Outbreak</vt:lpstr>
      <vt:lpstr>From Local Outbreak to International Epidemic</vt:lpstr>
      <vt:lpstr>PowerPoint Presentation</vt:lpstr>
      <vt:lpstr>Worldwide cases coronavirus- 3/12/2020</vt:lpstr>
      <vt:lpstr>U.S. cases coronavirus - 3/11/2020</vt:lpstr>
      <vt:lpstr>High Transmissibility Key to Growth </vt:lpstr>
      <vt:lpstr>SARS CoV2/COVID-19 Clinical Features</vt:lpstr>
      <vt:lpstr>SARS CoV2/COVID-19 Clinical Features</vt:lpstr>
      <vt:lpstr>SARS CoV2/COVID-19 Clinical Features</vt:lpstr>
      <vt:lpstr>How is SARS CoV2/CoVID19 diagnosed? </vt:lpstr>
      <vt:lpstr>Objectives</vt:lpstr>
      <vt:lpstr>Containment vs. Mitigation (i.e. minimizing the impact)</vt:lpstr>
      <vt:lpstr> </vt:lpstr>
      <vt:lpstr>How do we limit spread in our community? </vt:lpstr>
      <vt:lpstr>How do we limit spread in our community? </vt:lpstr>
      <vt:lpstr>What happens if we do not implement social distancing? </vt:lpstr>
      <vt:lpstr>Influenza 2019-2020 Season </vt:lpstr>
      <vt:lpstr>What happens next? </vt:lpstr>
      <vt:lpstr>SARS CoV2 Vaccine Development </vt:lpstr>
      <vt:lpstr>Influenza 2019-2020 Season </vt:lpstr>
      <vt:lpstr>Seasonal flu cycles/viral adaptation</vt:lpstr>
      <vt:lpstr>SARS CoV2/CoVID19 Adaptation</vt:lpstr>
      <vt:lpstr>Anti-viral medication testing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Murphy, Charles G.</dc:creator>
  <cp:lastModifiedBy>Joanne Giordano</cp:lastModifiedBy>
  <cp:revision>2024</cp:revision>
  <cp:lastPrinted>2020-03-12T20:58:46Z</cp:lastPrinted>
  <dcterms:created xsi:type="dcterms:W3CDTF">2020-02-20T02:41:30Z</dcterms:created>
  <dcterms:modified xsi:type="dcterms:W3CDTF">2020-03-20T16:01:26Z</dcterms:modified>
</cp:coreProperties>
</file>