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4" r:id="rId1"/>
  </p:sldMasterIdLst>
  <p:notesMasterIdLst>
    <p:notesMasterId r:id="rId16"/>
  </p:notesMasterIdLst>
  <p:handoutMasterIdLst>
    <p:handoutMasterId r:id="rId17"/>
  </p:handoutMasterIdLst>
  <p:sldIdLst>
    <p:sldId id="269" r:id="rId2"/>
    <p:sldId id="263" r:id="rId3"/>
    <p:sldId id="280" r:id="rId4"/>
    <p:sldId id="271" r:id="rId5"/>
    <p:sldId id="279" r:id="rId6"/>
    <p:sldId id="261" r:id="rId7"/>
    <p:sldId id="273" r:id="rId8"/>
    <p:sldId id="265" r:id="rId9"/>
    <p:sldId id="264" r:id="rId10"/>
    <p:sldId id="262" r:id="rId11"/>
    <p:sldId id="276" r:id="rId12"/>
    <p:sldId id="274" r:id="rId13"/>
    <p:sldId id="268"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83"/>
    <p:restoredTop sz="96291"/>
  </p:normalViewPr>
  <p:slideViewPr>
    <p:cSldViewPr snapToGrid="0" snapToObjects="1">
      <p:cViewPr varScale="1">
        <p:scale>
          <a:sx n="95" d="100"/>
          <a:sy n="95" d="100"/>
        </p:scale>
        <p:origin x="192" y="7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7" d="100"/>
          <a:sy n="97" d="100"/>
        </p:scale>
        <p:origin x="368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3BB464-07FF-AF47-ACB7-5233AEF278D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1CB669E-2EE0-F444-90AE-55BAD9C274F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354449B-3DA8-7143-BD94-87C90E090695}" type="datetimeFigureOut">
              <a:rPr lang="en-US" smtClean="0"/>
              <a:t>1/11/21</a:t>
            </a:fld>
            <a:endParaRPr lang="en-US"/>
          </a:p>
        </p:txBody>
      </p:sp>
      <p:sp>
        <p:nvSpPr>
          <p:cNvPr id="4" name="Footer Placeholder 3">
            <a:extLst>
              <a:ext uri="{FF2B5EF4-FFF2-40B4-BE49-F238E27FC236}">
                <a16:creationId xmlns:a16="http://schemas.microsoft.com/office/drawing/2014/main" id="{A91654A7-AE61-C749-B943-98A0EBC4A6E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29BBCD2-B399-2445-9C75-D312299988B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156E0A-AC2C-3145-A3EB-DF88C127E910}" type="slidenum">
              <a:rPr lang="en-US" smtClean="0"/>
              <a:t>‹#›</a:t>
            </a:fld>
            <a:endParaRPr lang="en-US"/>
          </a:p>
        </p:txBody>
      </p:sp>
    </p:spTree>
    <p:extLst>
      <p:ext uri="{BB962C8B-B14F-4D97-AF65-F5344CB8AC3E}">
        <p14:creationId xmlns:p14="http://schemas.microsoft.com/office/powerpoint/2010/main" val="16847401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B7651E-D3A4-B346-80CE-D1B6FF60E98A}" type="datetimeFigureOut">
              <a:rPr lang="en-US" smtClean="0"/>
              <a:t>1/11/21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E3DD28-9886-884D-B69A-1F87D0076783}" type="slidenum">
              <a:rPr lang="en-US" smtClean="0"/>
              <a:t>‹#›</a:t>
            </a:fld>
            <a:endParaRPr lang="en-US"/>
          </a:p>
        </p:txBody>
      </p:sp>
    </p:spTree>
    <p:extLst>
      <p:ext uri="{BB962C8B-B14F-4D97-AF65-F5344CB8AC3E}">
        <p14:creationId xmlns:p14="http://schemas.microsoft.com/office/powerpoint/2010/main" val="32121952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8E3DD28-9886-884D-B69A-1F87D0076783}" type="slidenum">
              <a:rPr lang="en-US" smtClean="0"/>
              <a:t>1</a:t>
            </a:fld>
            <a:endParaRPr lang="en-US"/>
          </a:p>
        </p:txBody>
      </p:sp>
    </p:spTree>
    <p:extLst>
      <p:ext uri="{BB962C8B-B14F-4D97-AF65-F5344CB8AC3E}">
        <p14:creationId xmlns:p14="http://schemas.microsoft.com/office/powerpoint/2010/main" val="2325113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8E3DD28-9886-884D-B69A-1F87D0076783}" type="slidenum">
              <a:rPr lang="en-US" smtClean="0"/>
              <a:t>2</a:t>
            </a:fld>
            <a:endParaRPr lang="en-US"/>
          </a:p>
        </p:txBody>
      </p:sp>
    </p:spTree>
    <p:extLst>
      <p:ext uri="{BB962C8B-B14F-4D97-AF65-F5344CB8AC3E}">
        <p14:creationId xmlns:p14="http://schemas.microsoft.com/office/powerpoint/2010/main" val="3705056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8E3DD28-9886-884D-B69A-1F87D0076783}" type="slidenum">
              <a:rPr lang="en-US" smtClean="0"/>
              <a:t>3</a:t>
            </a:fld>
            <a:endParaRPr lang="en-US"/>
          </a:p>
        </p:txBody>
      </p:sp>
    </p:spTree>
    <p:extLst>
      <p:ext uri="{BB962C8B-B14F-4D97-AF65-F5344CB8AC3E}">
        <p14:creationId xmlns:p14="http://schemas.microsoft.com/office/powerpoint/2010/main" val="1946775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8E3DD28-9886-884D-B69A-1F87D0076783}" type="slidenum">
              <a:rPr lang="en-US" smtClean="0"/>
              <a:t>5</a:t>
            </a:fld>
            <a:endParaRPr lang="en-US"/>
          </a:p>
        </p:txBody>
      </p:sp>
    </p:spTree>
    <p:extLst>
      <p:ext uri="{BB962C8B-B14F-4D97-AF65-F5344CB8AC3E}">
        <p14:creationId xmlns:p14="http://schemas.microsoft.com/office/powerpoint/2010/main" val="3046140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F4F75-1DA5-094B-8A6B-EF573C65B5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537D990-5C6F-F740-BC25-EE9348F417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66E66B-70E6-A045-82FB-465557C09FD6}"/>
              </a:ext>
            </a:extLst>
          </p:cNvPr>
          <p:cNvSpPr>
            <a:spLocks noGrp="1"/>
          </p:cNvSpPr>
          <p:nvPr>
            <p:ph type="dt" sz="half" idx="10"/>
          </p:nvPr>
        </p:nvSpPr>
        <p:spPr/>
        <p:txBody>
          <a:bodyPr/>
          <a:lstStyle/>
          <a:p>
            <a:fld id="{61711254-30A7-434F-A265-0E574791CDC0}" type="datetime1">
              <a:rPr lang="en-US" smtClean="0"/>
              <a:t>1/11/21</a:t>
            </a:fld>
            <a:endParaRPr lang="en-US"/>
          </a:p>
        </p:txBody>
      </p:sp>
      <p:sp>
        <p:nvSpPr>
          <p:cNvPr id="5" name="Footer Placeholder 4">
            <a:extLst>
              <a:ext uri="{FF2B5EF4-FFF2-40B4-BE49-F238E27FC236}">
                <a16:creationId xmlns:a16="http://schemas.microsoft.com/office/drawing/2014/main" id="{3473FAB1-C504-7749-8B45-D0FFC307CB27}"/>
              </a:ext>
            </a:extLst>
          </p:cNvPr>
          <p:cNvSpPr>
            <a:spLocks noGrp="1"/>
          </p:cNvSpPr>
          <p:nvPr>
            <p:ph type="ftr" sz="quarter" idx="11"/>
          </p:nvPr>
        </p:nvSpPr>
        <p:spPr/>
        <p:txBody>
          <a:bodyPr/>
          <a:lstStyle/>
          <a:p>
            <a:r>
              <a:rPr lang="en-US"/>
              <a:t>ibidprep.com ll 212.787.0374 ll info@ibidprep.com</a:t>
            </a:r>
          </a:p>
        </p:txBody>
      </p:sp>
      <p:sp>
        <p:nvSpPr>
          <p:cNvPr id="6" name="Slide Number Placeholder 5">
            <a:extLst>
              <a:ext uri="{FF2B5EF4-FFF2-40B4-BE49-F238E27FC236}">
                <a16:creationId xmlns:a16="http://schemas.microsoft.com/office/drawing/2014/main" id="{D7D8BB64-FFFB-9F4E-B799-B25672C1B964}"/>
              </a:ext>
            </a:extLst>
          </p:cNvPr>
          <p:cNvSpPr>
            <a:spLocks noGrp="1"/>
          </p:cNvSpPr>
          <p:nvPr>
            <p:ph type="sldNum" sz="quarter" idx="12"/>
          </p:nvPr>
        </p:nvSpPr>
        <p:spPr/>
        <p:txBody>
          <a:bodyPr/>
          <a:lstStyle/>
          <a:p>
            <a:fld id="{DA050E70-2FBB-894D-A347-2404C9F4F4BF}" type="slidenum">
              <a:rPr lang="en-US" smtClean="0"/>
              <a:t>‹#›</a:t>
            </a:fld>
            <a:endParaRPr lang="en-US"/>
          </a:p>
        </p:txBody>
      </p:sp>
    </p:spTree>
    <p:extLst>
      <p:ext uri="{BB962C8B-B14F-4D97-AF65-F5344CB8AC3E}">
        <p14:creationId xmlns:p14="http://schemas.microsoft.com/office/powerpoint/2010/main" val="30563969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32223-62F2-9546-A46D-C3C98EA053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22B31A-6B52-BE4D-AD29-5CCD77E0574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D4208C-7818-5F41-93AF-21F0BF43739F}"/>
              </a:ext>
            </a:extLst>
          </p:cNvPr>
          <p:cNvSpPr>
            <a:spLocks noGrp="1"/>
          </p:cNvSpPr>
          <p:nvPr>
            <p:ph type="dt" sz="half" idx="10"/>
          </p:nvPr>
        </p:nvSpPr>
        <p:spPr/>
        <p:txBody>
          <a:bodyPr/>
          <a:lstStyle/>
          <a:p>
            <a:fld id="{9BA2C79D-5C68-A54B-AFF6-6814290AA842}" type="datetime1">
              <a:rPr lang="en-US" smtClean="0"/>
              <a:t>1/11/21</a:t>
            </a:fld>
            <a:endParaRPr lang="en-US"/>
          </a:p>
        </p:txBody>
      </p:sp>
      <p:sp>
        <p:nvSpPr>
          <p:cNvPr id="5" name="Footer Placeholder 4">
            <a:extLst>
              <a:ext uri="{FF2B5EF4-FFF2-40B4-BE49-F238E27FC236}">
                <a16:creationId xmlns:a16="http://schemas.microsoft.com/office/drawing/2014/main" id="{BE2CF8C4-A64E-D44C-8071-D13E00697216}"/>
              </a:ext>
            </a:extLst>
          </p:cNvPr>
          <p:cNvSpPr>
            <a:spLocks noGrp="1"/>
          </p:cNvSpPr>
          <p:nvPr>
            <p:ph type="ftr" sz="quarter" idx="11"/>
          </p:nvPr>
        </p:nvSpPr>
        <p:spPr/>
        <p:txBody>
          <a:bodyPr/>
          <a:lstStyle/>
          <a:p>
            <a:r>
              <a:rPr lang="en-US"/>
              <a:t>ibidprep.com ll 212.787.0374 ll info@ibidprep.com</a:t>
            </a:r>
          </a:p>
        </p:txBody>
      </p:sp>
      <p:sp>
        <p:nvSpPr>
          <p:cNvPr id="6" name="Slide Number Placeholder 5">
            <a:extLst>
              <a:ext uri="{FF2B5EF4-FFF2-40B4-BE49-F238E27FC236}">
                <a16:creationId xmlns:a16="http://schemas.microsoft.com/office/drawing/2014/main" id="{6588A5D3-6FA9-264A-9321-A77450B869B5}"/>
              </a:ext>
            </a:extLst>
          </p:cNvPr>
          <p:cNvSpPr>
            <a:spLocks noGrp="1"/>
          </p:cNvSpPr>
          <p:nvPr>
            <p:ph type="sldNum" sz="quarter" idx="12"/>
          </p:nvPr>
        </p:nvSpPr>
        <p:spPr/>
        <p:txBody>
          <a:bodyPr/>
          <a:lstStyle/>
          <a:p>
            <a:fld id="{DA050E70-2FBB-894D-A347-2404C9F4F4BF}" type="slidenum">
              <a:rPr lang="en-US" smtClean="0"/>
              <a:t>‹#›</a:t>
            </a:fld>
            <a:endParaRPr lang="en-US"/>
          </a:p>
        </p:txBody>
      </p:sp>
    </p:spTree>
    <p:extLst>
      <p:ext uri="{BB962C8B-B14F-4D97-AF65-F5344CB8AC3E}">
        <p14:creationId xmlns:p14="http://schemas.microsoft.com/office/powerpoint/2010/main" val="35517995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F976B9-3812-4C4C-A26F-943025866E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15199DF-31C3-1C4A-9AEC-033CE49BF16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117560-449B-2A42-8B2F-116C3995D535}"/>
              </a:ext>
            </a:extLst>
          </p:cNvPr>
          <p:cNvSpPr>
            <a:spLocks noGrp="1"/>
          </p:cNvSpPr>
          <p:nvPr>
            <p:ph type="dt" sz="half" idx="10"/>
          </p:nvPr>
        </p:nvSpPr>
        <p:spPr/>
        <p:txBody>
          <a:bodyPr/>
          <a:lstStyle/>
          <a:p>
            <a:fld id="{F830C241-8883-4C44-AC49-0D8591FAC21E}" type="datetime1">
              <a:rPr lang="en-US" smtClean="0"/>
              <a:t>1/11/21</a:t>
            </a:fld>
            <a:endParaRPr lang="en-US"/>
          </a:p>
        </p:txBody>
      </p:sp>
      <p:sp>
        <p:nvSpPr>
          <p:cNvPr id="5" name="Footer Placeholder 4">
            <a:extLst>
              <a:ext uri="{FF2B5EF4-FFF2-40B4-BE49-F238E27FC236}">
                <a16:creationId xmlns:a16="http://schemas.microsoft.com/office/drawing/2014/main" id="{5B2BA844-1F70-8842-9B3C-8FF2DFE46DD0}"/>
              </a:ext>
            </a:extLst>
          </p:cNvPr>
          <p:cNvSpPr>
            <a:spLocks noGrp="1"/>
          </p:cNvSpPr>
          <p:nvPr>
            <p:ph type="ftr" sz="quarter" idx="11"/>
          </p:nvPr>
        </p:nvSpPr>
        <p:spPr/>
        <p:txBody>
          <a:bodyPr/>
          <a:lstStyle/>
          <a:p>
            <a:r>
              <a:rPr lang="en-US"/>
              <a:t>ibidprep.com ll 212.787.0374 ll info@ibidprep.com</a:t>
            </a:r>
          </a:p>
        </p:txBody>
      </p:sp>
      <p:sp>
        <p:nvSpPr>
          <p:cNvPr id="6" name="Slide Number Placeholder 5">
            <a:extLst>
              <a:ext uri="{FF2B5EF4-FFF2-40B4-BE49-F238E27FC236}">
                <a16:creationId xmlns:a16="http://schemas.microsoft.com/office/drawing/2014/main" id="{7D1E9E0A-A7C3-624C-8457-70BA399D012C}"/>
              </a:ext>
            </a:extLst>
          </p:cNvPr>
          <p:cNvSpPr>
            <a:spLocks noGrp="1"/>
          </p:cNvSpPr>
          <p:nvPr>
            <p:ph type="sldNum" sz="quarter" idx="12"/>
          </p:nvPr>
        </p:nvSpPr>
        <p:spPr/>
        <p:txBody>
          <a:bodyPr/>
          <a:lstStyle/>
          <a:p>
            <a:fld id="{DA050E70-2FBB-894D-A347-2404C9F4F4BF}" type="slidenum">
              <a:rPr lang="en-US" smtClean="0"/>
              <a:t>‹#›</a:t>
            </a:fld>
            <a:endParaRPr lang="en-US"/>
          </a:p>
        </p:txBody>
      </p:sp>
    </p:spTree>
    <p:extLst>
      <p:ext uri="{BB962C8B-B14F-4D97-AF65-F5344CB8AC3E}">
        <p14:creationId xmlns:p14="http://schemas.microsoft.com/office/powerpoint/2010/main" val="29924740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33889-2B37-0B4B-880C-1FED37FCB2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88B058-56C8-D54A-82AD-FAC2C571C67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4C5665-0472-6846-8E85-10C80F6EC340}"/>
              </a:ext>
            </a:extLst>
          </p:cNvPr>
          <p:cNvSpPr>
            <a:spLocks noGrp="1"/>
          </p:cNvSpPr>
          <p:nvPr>
            <p:ph type="dt" sz="half" idx="10"/>
          </p:nvPr>
        </p:nvSpPr>
        <p:spPr/>
        <p:txBody>
          <a:bodyPr/>
          <a:lstStyle/>
          <a:p>
            <a:fld id="{E5483852-6597-3142-8428-38D5B7754839}" type="datetime1">
              <a:rPr lang="en-US" smtClean="0"/>
              <a:t>1/11/21</a:t>
            </a:fld>
            <a:endParaRPr lang="en-US"/>
          </a:p>
        </p:txBody>
      </p:sp>
      <p:sp>
        <p:nvSpPr>
          <p:cNvPr id="5" name="Footer Placeholder 4">
            <a:extLst>
              <a:ext uri="{FF2B5EF4-FFF2-40B4-BE49-F238E27FC236}">
                <a16:creationId xmlns:a16="http://schemas.microsoft.com/office/drawing/2014/main" id="{67E76C5E-CDB1-1149-B04F-7DABD919F955}"/>
              </a:ext>
            </a:extLst>
          </p:cNvPr>
          <p:cNvSpPr>
            <a:spLocks noGrp="1"/>
          </p:cNvSpPr>
          <p:nvPr>
            <p:ph type="ftr" sz="quarter" idx="11"/>
          </p:nvPr>
        </p:nvSpPr>
        <p:spPr/>
        <p:txBody>
          <a:bodyPr/>
          <a:lstStyle/>
          <a:p>
            <a:r>
              <a:rPr lang="en-US"/>
              <a:t>ibidprep.com ll 212.787.0374 ll info@ibidprep.com</a:t>
            </a:r>
          </a:p>
        </p:txBody>
      </p:sp>
      <p:sp>
        <p:nvSpPr>
          <p:cNvPr id="6" name="Slide Number Placeholder 5">
            <a:extLst>
              <a:ext uri="{FF2B5EF4-FFF2-40B4-BE49-F238E27FC236}">
                <a16:creationId xmlns:a16="http://schemas.microsoft.com/office/drawing/2014/main" id="{C07C6E67-9E98-5C4A-9BC9-B8DA14979217}"/>
              </a:ext>
            </a:extLst>
          </p:cNvPr>
          <p:cNvSpPr>
            <a:spLocks noGrp="1"/>
          </p:cNvSpPr>
          <p:nvPr>
            <p:ph type="sldNum" sz="quarter" idx="12"/>
          </p:nvPr>
        </p:nvSpPr>
        <p:spPr/>
        <p:txBody>
          <a:bodyPr/>
          <a:lstStyle/>
          <a:p>
            <a:fld id="{DA050E70-2FBB-894D-A347-2404C9F4F4BF}" type="slidenum">
              <a:rPr lang="en-US" smtClean="0"/>
              <a:t>‹#›</a:t>
            </a:fld>
            <a:endParaRPr lang="en-US"/>
          </a:p>
        </p:txBody>
      </p:sp>
    </p:spTree>
    <p:extLst>
      <p:ext uri="{BB962C8B-B14F-4D97-AF65-F5344CB8AC3E}">
        <p14:creationId xmlns:p14="http://schemas.microsoft.com/office/powerpoint/2010/main" val="38161639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4E70-E4C4-DE48-8D0C-68A2929F8F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339F92-BF2E-EA47-8D9E-5F49BC936B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DCFF42-0D37-3442-A332-8AF11E50D766}"/>
              </a:ext>
            </a:extLst>
          </p:cNvPr>
          <p:cNvSpPr>
            <a:spLocks noGrp="1"/>
          </p:cNvSpPr>
          <p:nvPr>
            <p:ph type="dt" sz="half" idx="10"/>
          </p:nvPr>
        </p:nvSpPr>
        <p:spPr/>
        <p:txBody>
          <a:bodyPr/>
          <a:lstStyle/>
          <a:p>
            <a:fld id="{E4929741-B060-7B4C-B8E6-4126824E1419}" type="datetime1">
              <a:rPr lang="en-US" smtClean="0"/>
              <a:t>1/11/21</a:t>
            </a:fld>
            <a:endParaRPr lang="en-US"/>
          </a:p>
        </p:txBody>
      </p:sp>
      <p:sp>
        <p:nvSpPr>
          <p:cNvPr id="5" name="Footer Placeholder 4">
            <a:extLst>
              <a:ext uri="{FF2B5EF4-FFF2-40B4-BE49-F238E27FC236}">
                <a16:creationId xmlns:a16="http://schemas.microsoft.com/office/drawing/2014/main" id="{4781026B-C70B-F14B-8F3E-F3C66C413517}"/>
              </a:ext>
            </a:extLst>
          </p:cNvPr>
          <p:cNvSpPr>
            <a:spLocks noGrp="1"/>
          </p:cNvSpPr>
          <p:nvPr>
            <p:ph type="ftr" sz="quarter" idx="11"/>
          </p:nvPr>
        </p:nvSpPr>
        <p:spPr/>
        <p:txBody>
          <a:bodyPr/>
          <a:lstStyle/>
          <a:p>
            <a:r>
              <a:rPr lang="en-US"/>
              <a:t>ibidprep.com ll 212.787.0374 ll info@ibidprep.com</a:t>
            </a:r>
          </a:p>
        </p:txBody>
      </p:sp>
      <p:sp>
        <p:nvSpPr>
          <p:cNvPr id="6" name="Slide Number Placeholder 5">
            <a:extLst>
              <a:ext uri="{FF2B5EF4-FFF2-40B4-BE49-F238E27FC236}">
                <a16:creationId xmlns:a16="http://schemas.microsoft.com/office/drawing/2014/main" id="{46543497-FD5A-AB47-92D4-882952992CA7}"/>
              </a:ext>
            </a:extLst>
          </p:cNvPr>
          <p:cNvSpPr>
            <a:spLocks noGrp="1"/>
          </p:cNvSpPr>
          <p:nvPr>
            <p:ph type="sldNum" sz="quarter" idx="12"/>
          </p:nvPr>
        </p:nvSpPr>
        <p:spPr/>
        <p:txBody>
          <a:bodyPr/>
          <a:lstStyle/>
          <a:p>
            <a:fld id="{DA050E70-2FBB-894D-A347-2404C9F4F4BF}" type="slidenum">
              <a:rPr lang="en-US" smtClean="0"/>
              <a:t>‹#›</a:t>
            </a:fld>
            <a:endParaRPr lang="en-US"/>
          </a:p>
        </p:txBody>
      </p:sp>
    </p:spTree>
    <p:extLst>
      <p:ext uri="{BB962C8B-B14F-4D97-AF65-F5344CB8AC3E}">
        <p14:creationId xmlns:p14="http://schemas.microsoft.com/office/powerpoint/2010/main" val="30967718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9F8DA-F834-2943-ABAD-CFA35E6A7F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9E9420-9C81-A747-979A-12A45B2EB62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EDD6D0-6292-364E-BAC3-8D32C2DFF0E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3B05CB-C89C-DF43-A6FE-442B1C00A41A}"/>
              </a:ext>
            </a:extLst>
          </p:cNvPr>
          <p:cNvSpPr>
            <a:spLocks noGrp="1"/>
          </p:cNvSpPr>
          <p:nvPr>
            <p:ph type="dt" sz="half" idx="10"/>
          </p:nvPr>
        </p:nvSpPr>
        <p:spPr/>
        <p:txBody>
          <a:bodyPr/>
          <a:lstStyle/>
          <a:p>
            <a:fld id="{63EA3199-4E54-BD4D-816F-14D9FAC29E5F}" type="datetime1">
              <a:rPr lang="en-US" smtClean="0"/>
              <a:t>1/11/21</a:t>
            </a:fld>
            <a:endParaRPr lang="en-US"/>
          </a:p>
        </p:txBody>
      </p:sp>
      <p:sp>
        <p:nvSpPr>
          <p:cNvPr id="6" name="Footer Placeholder 5">
            <a:extLst>
              <a:ext uri="{FF2B5EF4-FFF2-40B4-BE49-F238E27FC236}">
                <a16:creationId xmlns:a16="http://schemas.microsoft.com/office/drawing/2014/main" id="{C6BF2E56-361E-FB45-806F-62BF3D0C95B0}"/>
              </a:ext>
            </a:extLst>
          </p:cNvPr>
          <p:cNvSpPr>
            <a:spLocks noGrp="1"/>
          </p:cNvSpPr>
          <p:nvPr>
            <p:ph type="ftr" sz="quarter" idx="11"/>
          </p:nvPr>
        </p:nvSpPr>
        <p:spPr/>
        <p:txBody>
          <a:bodyPr/>
          <a:lstStyle/>
          <a:p>
            <a:r>
              <a:rPr lang="en-US"/>
              <a:t>ibidprep.com ll 212.787.0374 ll info@ibidprep.com</a:t>
            </a:r>
          </a:p>
        </p:txBody>
      </p:sp>
      <p:sp>
        <p:nvSpPr>
          <p:cNvPr id="7" name="Slide Number Placeholder 6">
            <a:extLst>
              <a:ext uri="{FF2B5EF4-FFF2-40B4-BE49-F238E27FC236}">
                <a16:creationId xmlns:a16="http://schemas.microsoft.com/office/drawing/2014/main" id="{17B2E13D-1498-D14C-9FD1-53C2B5C53DCC}"/>
              </a:ext>
            </a:extLst>
          </p:cNvPr>
          <p:cNvSpPr>
            <a:spLocks noGrp="1"/>
          </p:cNvSpPr>
          <p:nvPr>
            <p:ph type="sldNum" sz="quarter" idx="12"/>
          </p:nvPr>
        </p:nvSpPr>
        <p:spPr/>
        <p:txBody>
          <a:bodyPr/>
          <a:lstStyle/>
          <a:p>
            <a:fld id="{DA050E70-2FBB-894D-A347-2404C9F4F4BF}" type="slidenum">
              <a:rPr lang="en-US" smtClean="0"/>
              <a:t>‹#›</a:t>
            </a:fld>
            <a:endParaRPr lang="en-US"/>
          </a:p>
        </p:txBody>
      </p:sp>
    </p:spTree>
    <p:extLst>
      <p:ext uri="{BB962C8B-B14F-4D97-AF65-F5344CB8AC3E}">
        <p14:creationId xmlns:p14="http://schemas.microsoft.com/office/powerpoint/2010/main" val="17347528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DED98-691D-A64F-ADC4-A494A356FB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275B5E-101A-F246-ABD2-5D5D30B602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6551FA-1BA6-A24B-9219-9546025F8E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631066-91B1-E049-980E-6B516146C7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55C8EF6-FB20-3145-911C-5D141C11D72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7EF007-C075-7C48-B88F-46C7A140F7ED}"/>
              </a:ext>
            </a:extLst>
          </p:cNvPr>
          <p:cNvSpPr>
            <a:spLocks noGrp="1"/>
          </p:cNvSpPr>
          <p:nvPr>
            <p:ph type="dt" sz="half" idx="10"/>
          </p:nvPr>
        </p:nvSpPr>
        <p:spPr/>
        <p:txBody>
          <a:bodyPr/>
          <a:lstStyle/>
          <a:p>
            <a:fld id="{3E9FDF76-339A-CA4B-9824-1508E049F76C}" type="datetime1">
              <a:rPr lang="en-US" smtClean="0"/>
              <a:t>1/11/21</a:t>
            </a:fld>
            <a:endParaRPr lang="en-US"/>
          </a:p>
        </p:txBody>
      </p:sp>
      <p:sp>
        <p:nvSpPr>
          <p:cNvPr id="8" name="Footer Placeholder 7">
            <a:extLst>
              <a:ext uri="{FF2B5EF4-FFF2-40B4-BE49-F238E27FC236}">
                <a16:creationId xmlns:a16="http://schemas.microsoft.com/office/drawing/2014/main" id="{3047A69A-F723-0244-841A-A00E538E36F7}"/>
              </a:ext>
            </a:extLst>
          </p:cNvPr>
          <p:cNvSpPr>
            <a:spLocks noGrp="1"/>
          </p:cNvSpPr>
          <p:nvPr>
            <p:ph type="ftr" sz="quarter" idx="11"/>
          </p:nvPr>
        </p:nvSpPr>
        <p:spPr/>
        <p:txBody>
          <a:bodyPr/>
          <a:lstStyle/>
          <a:p>
            <a:r>
              <a:rPr lang="en-US"/>
              <a:t>ibidprep.com ll 212.787.0374 ll info@ibidprep.com</a:t>
            </a:r>
          </a:p>
        </p:txBody>
      </p:sp>
      <p:sp>
        <p:nvSpPr>
          <p:cNvPr id="9" name="Slide Number Placeholder 8">
            <a:extLst>
              <a:ext uri="{FF2B5EF4-FFF2-40B4-BE49-F238E27FC236}">
                <a16:creationId xmlns:a16="http://schemas.microsoft.com/office/drawing/2014/main" id="{1F3D445C-96F9-A64B-8D25-DEF724428B3D}"/>
              </a:ext>
            </a:extLst>
          </p:cNvPr>
          <p:cNvSpPr>
            <a:spLocks noGrp="1"/>
          </p:cNvSpPr>
          <p:nvPr>
            <p:ph type="sldNum" sz="quarter" idx="12"/>
          </p:nvPr>
        </p:nvSpPr>
        <p:spPr/>
        <p:txBody>
          <a:bodyPr/>
          <a:lstStyle/>
          <a:p>
            <a:fld id="{DA050E70-2FBB-894D-A347-2404C9F4F4BF}" type="slidenum">
              <a:rPr lang="en-US" smtClean="0"/>
              <a:t>‹#›</a:t>
            </a:fld>
            <a:endParaRPr lang="en-US"/>
          </a:p>
        </p:txBody>
      </p:sp>
    </p:spTree>
    <p:extLst>
      <p:ext uri="{BB962C8B-B14F-4D97-AF65-F5344CB8AC3E}">
        <p14:creationId xmlns:p14="http://schemas.microsoft.com/office/powerpoint/2010/main" val="5351743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90907-3D25-2841-9268-73A27C4906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1C8B3F-FFC3-B643-90EE-5869DD589FB3}"/>
              </a:ext>
            </a:extLst>
          </p:cNvPr>
          <p:cNvSpPr>
            <a:spLocks noGrp="1"/>
          </p:cNvSpPr>
          <p:nvPr>
            <p:ph type="dt" sz="half" idx="10"/>
          </p:nvPr>
        </p:nvSpPr>
        <p:spPr/>
        <p:txBody>
          <a:bodyPr/>
          <a:lstStyle/>
          <a:p>
            <a:fld id="{C805F06E-3AFC-724A-9746-315B934B1F23}" type="datetime1">
              <a:rPr lang="en-US" smtClean="0"/>
              <a:t>1/11/21</a:t>
            </a:fld>
            <a:endParaRPr lang="en-US"/>
          </a:p>
        </p:txBody>
      </p:sp>
      <p:sp>
        <p:nvSpPr>
          <p:cNvPr id="4" name="Footer Placeholder 3">
            <a:extLst>
              <a:ext uri="{FF2B5EF4-FFF2-40B4-BE49-F238E27FC236}">
                <a16:creationId xmlns:a16="http://schemas.microsoft.com/office/drawing/2014/main" id="{0573D254-6F73-B14D-880B-DAA2089E26A3}"/>
              </a:ext>
            </a:extLst>
          </p:cNvPr>
          <p:cNvSpPr>
            <a:spLocks noGrp="1"/>
          </p:cNvSpPr>
          <p:nvPr>
            <p:ph type="ftr" sz="quarter" idx="11"/>
          </p:nvPr>
        </p:nvSpPr>
        <p:spPr/>
        <p:txBody>
          <a:bodyPr/>
          <a:lstStyle/>
          <a:p>
            <a:r>
              <a:rPr lang="en-US"/>
              <a:t>ibidprep.com ll 212.787.0374 ll info@ibidprep.com</a:t>
            </a:r>
          </a:p>
        </p:txBody>
      </p:sp>
      <p:sp>
        <p:nvSpPr>
          <p:cNvPr id="5" name="Slide Number Placeholder 4">
            <a:extLst>
              <a:ext uri="{FF2B5EF4-FFF2-40B4-BE49-F238E27FC236}">
                <a16:creationId xmlns:a16="http://schemas.microsoft.com/office/drawing/2014/main" id="{1FC3F8FA-0987-4943-A902-ADD86F3C28C7}"/>
              </a:ext>
            </a:extLst>
          </p:cNvPr>
          <p:cNvSpPr>
            <a:spLocks noGrp="1"/>
          </p:cNvSpPr>
          <p:nvPr>
            <p:ph type="sldNum" sz="quarter" idx="12"/>
          </p:nvPr>
        </p:nvSpPr>
        <p:spPr/>
        <p:txBody>
          <a:bodyPr/>
          <a:lstStyle/>
          <a:p>
            <a:fld id="{DA050E70-2FBB-894D-A347-2404C9F4F4BF}" type="slidenum">
              <a:rPr lang="en-US" smtClean="0"/>
              <a:t>‹#›</a:t>
            </a:fld>
            <a:endParaRPr lang="en-US"/>
          </a:p>
        </p:txBody>
      </p:sp>
    </p:spTree>
    <p:extLst>
      <p:ext uri="{BB962C8B-B14F-4D97-AF65-F5344CB8AC3E}">
        <p14:creationId xmlns:p14="http://schemas.microsoft.com/office/powerpoint/2010/main" val="6332373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306998-DE8D-6241-BF42-EB3A4F4BF947}"/>
              </a:ext>
            </a:extLst>
          </p:cNvPr>
          <p:cNvSpPr>
            <a:spLocks noGrp="1"/>
          </p:cNvSpPr>
          <p:nvPr>
            <p:ph type="dt" sz="half" idx="10"/>
          </p:nvPr>
        </p:nvSpPr>
        <p:spPr/>
        <p:txBody>
          <a:bodyPr/>
          <a:lstStyle/>
          <a:p>
            <a:fld id="{B7B29ECD-40F5-AF43-93B1-12952BA1BD04}" type="datetime1">
              <a:rPr lang="en-US" smtClean="0"/>
              <a:t>1/11/21</a:t>
            </a:fld>
            <a:endParaRPr lang="en-US"/>
          </a:p>
        </p:txBody>
      </p:sp>
      <p:sp>
        <p:nvSpPr>
          <p:cNvPr id="3" name="Footer Placeholder 2">
            <a:extLst>
              <a:ext uri="{FF2B5EF4-FFF2-40B4-BE49-F238E27FC236}">
                <a16:creationId xmlns:a16="http://schemas.microsoft.com/office/drawing/2014/main" id="{7A0AF655-0C85-674E-8610-F5C393EBA0A0}"/>
              </a:ext>
            </a:extLst>
          </p:cNvPr>
          <p:cNvSpPr>
            <a:spLocks noGrp="1"/>
          </p:cNvSpPr>
          <p:nvPr>
            <p:ph type="ftr" sz="quarter" idx="11"/>
          </p:nvPr>
        </p:nvSpPr>
        <p:spPr/>
        <p:txBody>
          <a:bodyPr/>
          <a:lstStyle/>
          <a:p>
            <a:r>
              <a:rPr lang="en-US"/>
              <a:t>ibidprep.com ll 212.787.0374 ll info@ibidprep.com</a:t>
            </a:r>
          </a:p>
        </p:txBody>
      </p:sp>
      <p:sp>
        <p:nvSpPr>
          <p:cNvPr id="4" name="Slide Number Placeholder 3">
            <a:extLst>
              <a:ext uri="{FF2B5EF4-FFF2-40B4-BE49-F238E27FC236}">
                <a16:creationId xmlns:a16="http://schemas.microsoft.com/office/drawing/2014/main" id="{BB7493AD-D5EC-B54F-A884-B95905420657}"/>
              </a:ext>
            </a:extLst>
          </p:cNvPr>
          <p:cNvSpPr>
            <a:spLocks noGrp="1"/>
          </p:cNvSpPr>
          <p:nvPr>
            <p:ph type="sldNum" sz="quarter" idx="12"/>
          </p:nvPr>
        </p:nvSpPr>
        <p:spPr/>
        <p:txBody>
          <a:bodyPr/>
          <a:lstStyle/>
          <a:p>
            <a:fld id="{DA050E70-2FBB-894D-A347-2404C9F4F4BF}" type="slidenum">
              <a:rPr lang="en-US" smtClean="0"/>
              <a:t>‹#›</a:t>
            </a:fld>
            <a:endParaRPr lang="en-US"/>
          </a:p>
        </p:txBody>
      </p:sp>
    </p:spTree>
    <p:extLst>
      <p:ext uri="{BB962C8B-B14F-4D97-AF65-F5344CB8AC3E}">
        <p14:creationId xmlns:p14="http://schemas.microsoft.com/office/powerpoint/2010/main" val="21883201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01FF4-C42F-4843-9CDB-5350F941A6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8F6471-0BC7-2D44-B811-DCCF1FC10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AF65EE-0DEC-C546-9C33-17EC04BCB6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DB2D5E-EA2B-6F4E-9970-CBF2045BF5AD}"/>
              </a:ext>
            </a:extLst>
          </p:cNvPr>
          <p:cNvSpPr>
            <a:spLocks noGrp="1"/>
          </p:cNvSpPr>
          <p:nvPr>
            <p:ph type="dt" sz="half" idx="10"/>
          </p:nvPr>
        </p:nvSpPr>
        <p:spPr/>
        <p:txBody>
          <a:bodyPr/>
          <a:lstStyle/>
          <a:p>
            <a:fld id="{DA720AC1-C317-9746-8073-2A2315A54162}" type="datetime1">
              <a:rPr lang="en-US" smtClean="0"/>
              <a:t>1/11/21</a:t>
            </a:fld>
            <a:endParaRPr lang="en-US"/>
          </a:p>
        </p:txBody>
      </p:sp>
      <p:sp>
        <p:nvSpPr>
          <p:cNvPr id="6" name="Footer Placeholder 5">
            <a:extLst>
              <a:ext uri="{FF2B5EF4-FFF2-40B4-BE49-F238E27FC236}">
                <a16:creationId xmlns:a16="http://schemas.microsoft.com/office/drawing/2014/main" id="{C4C9DD2D-73DE-7547-8975-B76F6D71A208}"/>
              </a:ext>
            </a:extLst>
          </p:cNvPr>
          <p:cNvSpPr>
            <a:spLocks noGrp="1"/>
          </p:cNvSpPr>
          <p:nvPr>
            <p:ph type="ftr" sz="quarter" idx="11"/>
          </p:nvPr>
        </p:nvSpPr>
        <p:spPr/>
        <p:txBody>
          <a:bodyPr/>
          <a:lstStyle/>
          <a:p>
            <a:r>
              <a:rPr lang="en-US"/>
              <a:t>ibidprep.com ll 212.787.0374 ll info@ibidprep.com</a:t>
            </a:r>
          </a:p>
        </p:txBody>
      </p:sp>
      <p:sp>
        <p:nvSpPr>
          <p:cNvPr id="7" name="Slide Number Placeholder 6">
            <a:extLst>
              <a:ext uri="{FF2B5EF4-FFF2-40B4-BE49-F238E27FC236}">
                <a16:creationId xmlns:a16="http://schemas.microsoft.com/office/drawing/2014/main" id="{E324F901-2FC2-BE40-BCDF-0FDA655295FA}"/>
              </a:ext>
            </a:extLst>
          </p:cNvPr>
          <p:cNvSpPr>
            <a:spLocks noGrp="1"/>
          </p:cNvSpPr>
          <p:nvPr>
            <p:ph type="sldNum" sz="quarter" idx="12"/>
          </p:nvPr>
        </p:nvSpPr>
        <p:spPr/>
        <p:txBody>
          <a:bodyPr/>
          <a:lstStyle/>
          <a:p>
            <a:fld id="{DA050E70-2FBB-894D-A347-2404C9F4F4BF}" type="slidenum">
              <a:rPr lang="en-US" smtClean="0"/>
              <a:t>‹#›</a:t>
            </a:fld>
            <a:endParaRPr lang="en-US"/>
          </a:p>
        </p:txBody>
      </p:sp>
    </p:spTree>
    <p:extLst>
      <p:ext uri="{BB962C8B-B14F-4D97-AF65-F5344CB8AC3E}">
        <p14:creationId xmlns:p14="http://schemas.microsoft.com/office/powerpoint/2010/main" val="34182175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AFB07-DADF-214D-BE14-90F3AA8788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DF8ECC-0506-DA48-8857-94C336FD5D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A1E33C-0D56-3D41-ABFA-0BF8D3A340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F1C0EBB-C19C-DD43-B71B-4A25C1646590}"/>
              </a:ext>
            </a:extLst>
          </p:cNvPr>
          <p:cNvSpPr>
            <a:spLocks noGrp="1"/>
          </p:cNvSpPr>
          <p:nvPr>
            <p:ph type="dt" sz="half" idx="10"/>
          </p:nvPr>
        </p:nvSpPr>
        <p:spPr/>
        <p:txBody>
          <a:bodyPr/>
          <a:lstStyle/>
          <a:p>
            <a:fld id="{8B686821-ABC6-4A4B-B012-3DD257B363B0}" type="datetime1">
              <a:rPr lang="en-US" smtClean="0"/>
              <a:t>1/11/21</a:t>
            </a:fld>
            <a:endParaRPr lang="en-US"/>
          </a:p>
        </p:txBody>
      </p:sp>
      <p:sp>
        <p:nvSpPr>
          <p:cNvPr id="6" name="Footer Placeholder 5">
            <a:extLst>
              <a:ext uri="{FF2B5EF4-FFF2-40B4-BE49-F238E27FC236}">
                <a16:creationId xmlns:a16="http://schemas.microsoft.com/office/drawing/2014/main" id="{E234F39A-7B72-2D45-8641-669C3ADAB98A}"/>
              </a:ext>
            </a:extLst>
          </p:cNvPr>
          <p:cNvSpPr>
            <a:spLocks noGrp="1"/>
          </p:cNvSpPr>
          <p:nvPr>
            <p:ph type="ftr" sz="quarter" idx="11"/>
          </p:nvPr>
        </p:nvSpPr>
        <p:spPr/>
        <p:txBody>
          <a:bodyPr/>
          <a:lstStyle/>
          <a:p>
            <a:r>
              <a:rPr lang="en-US"/>
              <a:t>ibidprep.com ll 212.787.0374 ll info@ibidprep.com</a:t>
            </a:r>
          </a:p>
        </p:txBody>
      </p:sp>
      <p:sp>
        <p:nvSpPr>
          <p:cNvPr id="7" name="Slide Number Placeholder 6">
            <a:extLst>
              <a:ext uri="{FF2B5EF4-FFF2-40B4-BE49-F238E27FC236}">
                <a16:creationId xmlns:a16="http://schemas.microsoft.com/office/drawing/2014/main" id="{CB9250AC-1707-9D47-8168-446C5D5A6278}"/>
              </a:ext>
            </a:extLst>
          </p:cNvPr>
          <p:cNvSpPr>
            <a:spLocks noGrp="1"/>
          </p:cNvSpPr>
          <p:nvPr>
            <p:ph type="sldNum" sz="quarter" idx="12"/>
          </p:nvPr>
        </p:nvSpPr>
        <p:spPr/>
        <p:txBody>
          <a:bodyPr/>
          <a:lstStyle/>
          <a:p>
            <a:fld id="{DA050E70-2FBB-894D-A347-2404C9F4F4BF}" type="slidenum">
              <a:rPr lang="en-US" smtClean="0"/>
              <a:t>‹#›</a:t>
            </a:fld>
            <a:endParaRPr lang="en-US"/>
          </a:p>
        </p:txBody>
      </p:sp>
    </p:spTree>
    <p:extLst>
      <p:ext uri="{BB962C8B-B14F-4D97-AF65-F5344CB8AC3E}">
        <p14:creationId xmlns:p14="http://schemas.microsoft.com/office/powerpoint/2010/main" val="27567526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8DEC5F-7E4F-6241-A41F-A128701E2E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A66004-164B-B54E-B065-085E656791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73B9D5-534F-4343-B4CD-77977E3B74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E19F03-8090-9046-AFE7-FCE1F7B89264}" type="datetime1">
              <a:rPr lang="en-US" smtClean="0"/>
              <a:t>1/11/21</a:t>
            </a:fld>
            <a:endParaRPr lang="en-US"/>
          </a:p>
        </p:txBody>
      </p:sp>
      <p:sp>
        <p:nvSpPr>
          <p:cNvPr id="5" name="Footer Placeholder 4">
            <a:extLst>
              <a:ext uri="{FF2B5EF4-FFF2-40B4-BE49-F238E27FC236}">
                <a16:creationId xmlns:a16="http://schemas.microsoft.com/office/drawing/2014/main" id="{5771B54D-9881-184B-90CA-29EC68C90A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ibidprep.com ll 212.787.0374 ll info@ibidprep.com</a:t>
            </a:r>
          </a:p>
        </p:txBody>
      </p:sp>
      <p:sp>
        <p:nvSpPr>
          <p:cNvPr id="6" name="Slide Number Placeholder 5">
            <a:extLst>
              <a:ext uri="{FF2B5EF4-FFF2-40B4-BE49-F238E27FC236}">
                <a16:creationId xmlns:a16="http://schemas.microsoft.com/office/drawing/2014/main" id="{53CD23F3-D1C1-CB41-BDBE-B85EC5A222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050E70-2FBB-894D-A347-2404C9F4F4BF}" type="slidenum">
              <a:rPr lang="en-US" smtClean="0"/>
              <a:t>‹#›</a:t>
            </a:fld>
            <a:endParaRPr lang="en-US"/>
          </a:p>
        </p:txBody>
      </p:sp>
    </p:spTree>
    <p:extLst>
      <p:ext uri="{BB962C8B-B14F-4D97-AF65-F5344CB8AC3E}">
        <p14:creationId xmlns:p14="http://schemas.microsoft.com/office/powerpoint/2010/main" val="959259422"/>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www.schools.nyc.gov/docs/default-source/default-document-library/2021-high-school-and-specialized-high-schools-admissions-guide----guide-to-the-shsat"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72D8B-AB66-4542-89A7-E43065F91D1E}"/>
              </a:ext>
            </a:extLst>
          </p:cNvPr>
          <p:cNvSpPr>
            <a:spLocks noGrp="1"/>
          </p:cNvSpPr>
          <p:nvPr>
            <p:ph type="title"/>
          </p:nvPr>
        </p:nvSpPr>
        <p:spPr>
          <a:xfrm>
            <a:off x="838200" y="365125"/>
            <a:ext cx="10515600" cy="1982787"/>
          </a:xfrm>
        </p:spPr>
        <p:txBody>
          <a:bodyPr>
            <a:normAutofit/>
          </a:bodyPr>
          <a:lstStyle/>
          <a:p>
            <a:r>
              <a:rPr lang="en-US" sz="3200" dirty="0">
                <a:latin typeface="Montserrat" pitchFamily="2" charset="77"/>
              </a:rPr>
              <a:t>SAT v. AC</a:t>
            </a:r>
          </a:p>
        </p:txBody>
      </p:sp>
      <p:sp>
        <p:nvSpPr>
          <p:cNvPr id="3" name="Content Placeholder 2">
            <a:extLst>
              <a:ext uri="{FF2B5EF4-FFF2-40B4-BE49-F238E27FC236}">
                <a16:creationId xmlns:a16="http://schemas.microsoft.com/office/drawing/2014/main" id="{F84BFF5B-AF2D-B140-B4BC-EDBE11BFB7E2}"/>
              </a:ext>
            </a:extLst>
          </p:cNvPr>
          <p:cNvSpPr>
            <a:spLocks noGrp="1"/>
          </p:cNvSpPr>
          <p:nvPr>
            <p:ph idx="1"/>
          </p:nvPr>
        </p:nvSpPr>
        <p:spPr>
          <a:xfrm>
            <a:off x="838200" y="1129554"/>
            <a:ext cx="10515600" cy="5047410"/>
          </a:xfrm>
          <a:blipFill dpi="0" rotWithShape="1">
            <a:blip r:embed="rId4">
              <a:alphaModFix amt="0"/>
            </a:blip>
            <a:srcRect/>
            <a:tile tx="0" ty="0" sx="100000" sy="100000" flip="none" algn="tl"/>
          </a:blipFill>
        </p:spPr>
        <p:txBody>
          <a:bodyPr>
            <a:normAutofit/>
          </a:bodyPr>
          <a:lstStyle/>
          <a:p>
            <a:pPr marL="457200" lvl="1" indent="0" algn="ctr">
              <a:buNone/>
            </a:pPr>
            <a:endParaRPr lang="en-US" sz="4400" dirty="0">
              <a:latin typeface="Montserrat" pitchFamily="2" charset="77"/>
            </a:endParaRPr>
          </a:p>
          <a:p>
            <a:pPr marL="457200" lvl="1" indent="0" algn="ctr">
              <a:buNone/>
            </a:pPr>
            <a:r>
              <a:rPr lang="en-US" sz="4400" dirty="0">
                <a:latin typeface="Montserrat" pitchFamily="2" charset="77"/>
              </a:rPr>
              <a:t>SHSAT</a:t>
            </a:r>
          </a:p>
          <a:p>
            <a:pPr marL="457200" lvl="1" indent="0" algn="ctr">
              <a:buNone/>
            </a:pPr>
            <a:r>
              <a:rPr lang="en-US" sz="4400" dirty="0">
                <a:latin typeface="Montserrat" pitchFamily="2" charset="77"/>
              </a:rPr>
              <a:t>What is it? Why take it?</a:t>
            </a:r>
          </a:p>
          <a:p>
            <a:pPr marL="457200" lvl="1" indent="0" algn="ctr">
              <a:buNone/>
            </a:pPr>
            <a:r>
              <a:rPr lang="en-US" sz="3600" dirty="0">
                <a:latin typeface="Montserrat" pitchFamily="2" charset="77"/>
              </a:rPr>
              <a:t>Structure &amp; Scoring</a:t>
            </a:r>
          </a:p>
          <a:p>
            <a:pPr marL="457200" lvl="1" indent="0" algn="ctr">
              <a:buNone/>
            </a:pPr>
            <a:r>
              <a:rPr lang="en-US" dirty="0">
                <a:latin typeface="Montserrat" pitchFamily="2" charset="77"/>
              </a:rPr>
              <a:t>To prep or not to prep? If yes, how best?</a:t>
            </a:r>
          </a:p>
          <a:p>
            <a:pPr algn="ctr"/>
            <a:endParaRPr lang="en-US" i="1" dirty="0">
              <a:latin typeface="Montserrat" pitchFamily="2" charset="77"/>
            </a:endParaRPr>
          </a:p>
          <a:p>
            <a:pPr marL="0" indent="0" algn="ctr">
              <a:buNone/>
            </a:pPr>
            <a:r>
              <a:rPr lang="en-US" sz="2400" dirty="0">
                <a:latin typeface="Montserrat" pitchFamily="2" charset="77"/>
              </a:rPr>
              <a:t>Presented by Stuart Servetar</a:t>
            </a:r>
          </a:p>
        </p:txBody>
      </p:sp>
      <mc:AlternateContent xmlns:mc="http://schemas.openxmlformats.org/markup-compatibility/2006" xmlns:a14="http://schemas.microsoft.com/office/drawing/2010/main">
        <mc:Choice Requires="a14">
          <p:sp>
            <p:nvSpPr>
              <p:cNvPr id="4" name="Footer Placeholder 3">
                <a:extLst>
                  <a:ext uri="{FF2B5EF4-FFF2-40B4-BE49-F238E27FC236}">
                    <a16:creationId xmlns:a16="http://schemas.microsoft.com/office/drawing/2014/main" id="{1EC9052A-3981-4C4B-BBD6-8306465151B9}"/>
                  </a:ext>
                </a:extLst>
              </p:cNvPr>
              <p:cNvSpPr>
                <a:spLocks noGrp="1"/>
              </p:cNvSpPr>
              <p:nvPr>
                <p:ph type="ftr" sz="quarter" idx="11"/>
              </p:nvPr>
            </p:nvSpPr>
            <p:spPr>
              <a:xfrm>
                <a:off x="3077765" y="6176964"/>
                <a:ext cx="6036469" cy="365125"/>
              </a:xfrm>
            </p:spPr>
            <p:txBody>
              <a:bodyPr/>
              <a:lstStyle/>
              <a:p>
                <a:r>
                  <a:rPr lang="en-US" sz="1800" dirty="0" err="1">
                    <a:solidFill>
                      <a:schemeClr val="tx1"/>
                    </a:solidFill>
                    <a:latin typeface="Montserrat" pitchFamily="2" charset="77"/>
                  </a:rPr>
                  <a:t>ibidprep.com</a:t>
                </a:r>
                <a:r>
                  <a:rPr lang="en-US" sz="1800" dirty="0">
                    <a:solidFill>
                      <a:schemeClr val="tx1"/>
                    </a:solidFill>
                    <a:latin typeface="Montserrat" pitchFamily="2" charset="77"/>
                  </a:rPr>
                  <a:t> </a:t>
                </a:r>
                <a14:m>
                  <m:oMath xmlns:m="http://schemas.openxmlformats.org/officeDocument/2006/math">
                    <m:r>
                      <a:rPr lang="en-US" sz="1800" i="1" smtClean="0">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212.787.0374 </a:t>
                </a:r>
                <a14:m>
                  <m:oMath xmlns:m="http://schemas.openxmlformats.org/officeDocument/2006/math">
                    <m:r>
                      <a:rPr lang="en-US" sz="1800" i="1">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a:t>
                </a:r>
                <a:r>
                  <a:rPr lang="en-US" sz="1800" dirty="0" err="1">
                    <a:solidFill>
                      <a:schemeClr val="tx1"/>
                    </a:solidFill>
                    <a:latin typeface="Montserrat" pitchFamily="2" charset="77"/>
                  </a:rPr>
                  <a:t>info@ibidprep.com</a:t>
                </a:r>
                <a:endParaRPr lang="en-US" sz="1800" dirty="0">
                  <a:solidFill>
                    <a:schemeClr val="tx1"/>
                  </a:solidFill>
                  <a:latin typeface="Montserrat" pitchFamily="2" charset="77"/>
                </a:endParaRPr>
              </a:p>
            </p:txBody>
          </p:sp>
        </mc:Choice>
        <mc:Fallback xmlns="">
          <p:sp>
            <p:nvSpPr>
              <p:cNvPr id="4" name="Footer Placeholder 3">
                <a:extLst>
                  <a:ext uri="{FF2B5EF4-FFF2-40B4-BE49-F238E27FC236}">
                    <a16:creationId xmlns:a16="http://schemas.microsoft.com/office/drawing/2014/main" id="{1EC9052A-3981-4C4B-BBD6-8306465151B9}"/>
                  </a:ext>
                </a:extLst>
              </p:cNvPr>
              <p:cNvSpPr>
                <a:spLocks noGrp="1" noRot="1" noChangeAspect="1" noMove="1" noResize="1" noEditPoints="1" noAdjustHandles="1" noChangeArrowheads="1" noChangeShapeType="1" noTextEdit="1"/>
              </p:cNvSpPr>
              <p:nvPr>
                <p:ph type="ftr" sz="quarter" idx="11"/>
              </p:nvPr>
            </p:nvSpPr>
            <p:spPr>
              <a:xfrm>
                <a:off x="3077765" y="6176964"/>
                <a:ext cx="6036469" cy="365125"/>
              </a:xfrm>
              <a:blipFill>
                <a:blip r:embed="rId5"/>
                <a:stretch>
                  <a:fillRect l="-419" t="-3333" r="-419" b="-23333"/>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EAB434E8-077B-4643-9292-7C17FF810207}"/>
              </a:ext>
            </a:extLst>
          </p:cNvPr>
          <p:cNvPicPr>
            <a:picLocks noChangeAspect="1"/>
          </p:cNvPicPr>
          <p:nvPr/>
        </p:nvPicPr>
        <p:blipFill>
          <a:blip r:embed="rId6"/>
          <a:stretch>
            <a:fillRect/>
          </a:stretch>
        </p:blipFill>
        <p:spPr>
          <a:xfrm>
            <a:off x="850037" y="1"/>
            <a:ext cx="2187388" cy="2187388"/>
          </a:xfrm>
          <a:prstGeom prst="rect">
            <a:avLst/>
          </a:prstGeom>
        </p:spPr>
      </p:pic>
    </p:spTree>
    <p:extLst>
      <p:ext uri="{BB962C8B-B14F-4D97-AF65-F5344CB8AC3E}">
        <p14:creationId xmlns:p14="http://schemas.microsoft.com/office/powerpoint/2010/main" val="14661243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72D8B-AB66-4542-89A7-E43065F91D1E}"/>
              </a:ext>
            </a:extLst>
          </p:cNvPr>
          <p:cNvSpPr>
            <a:spLocks noGrp="1"/>
          </p:cNvSpPr>
          <p:nvPr>
            <p:ph type="title"/>
          </p:nvPr>
        </p:nvSpPr>
        <p:spPr>
          <a:xfrm>
            <a:off x="838200" y="365126"/>
            <a:ext cx="10515600" cy="706438"/>
          </a:xfrm>
        </p:spPr>
        <p:txBody>
          <a:bodyPr>
            <a:normAutofit fontScale="90000"/>
          </a:bodyPr>
          <a:lstStyle/>
          <a:p>
            <a:br>
              <a:rPr lang="en-US" sz="4000" b="1" dirty="0">
                <a:latin typeface="Montserrat" pitchFamily="2" charset="77"/>
              </a:rPr>
            </a:br>
            <a:r>
              <a:rPr lang="en-US" sz="4000" b="1" dirty="0">
                <a:latin typeface="Montserrat" pitchFamily="2" charset="77"/>
              </a:rPr>
              <a:t>SHSAT Cutoffs—</a:t>
            </a:r>
            <a:r>
              <a:rPr lang="en-US" sz="3200" dirty="0">
                <a:latin typeface="Montserrat" pitchFamily="2" charset="77"/>
              </a:rPr>
              <a:t>As of 2019</a:t>
            </a:r>
            <a:br>
              <a:rPr lang="en-US" sz="3200" dirty="0">
                <a:latin typeface="Montserrat" pitchFamily="2" charset="77"/>
              </a:rPr>
            </a:br>
            <a:endParaRPr lang="en-US" sz="3200" b="1" dirty="0">
              <a:latin typeface="Montserrat" pitchFamily="2" charset="77"/>
            </a:endParaRPr>
          </a:p>
        </p:txBody>
      </p:sp>
      <p:sp>
        <p:nvSpPr>
          <p:cNvPr id="3" name="Content Placeholder 2">
            <a:extLst>
              <a:ext uri="{FF2B5EF4-FFF2-40B4-BE49-F238E27FC236}">
                <a16:creationId xmlns:a16="http://schemas.microsoft.com/office/drawing/2014/main" id="{F84BFF5B-AF2D-B140-B4BC-EDBE11BFB7E2}"/>
              </a:ext>
            </a:extLst>
          </p:cNvPr>
          <p:cNvSpPr>
            <a:spLocks noGrp="1"/>
          </p:cNvSpPr>
          <p:nvPr>
            <p:ph idx="1"/>
          </p:nvPr>
        </p:nvSpPr>
        <p:spPr>
          <a:xfrm>
            <a:off x="838200" y="1071564"/>
            <a:ext cx="10515600" cy="5105399"/>
          </a:xfrm>
          <a:blipFill dpi="0" rotWithShape="1">
            <a:blip r:embed="rId3">
              <a:alphaModFix amt="0"/>
            </a:blip>
            <a:srcRect/>
            <a:tile tx="0" ty="0" sx="100000" sy="100000" flip="none" algn="tl"/>
          </a:blipFill>
        </p:spPr>
        <p:txBody>
          <a:bodyPr>
            <a:normAutofit/>
          </a:bodyPr>
          <a:lstStyle/>
          <a:p>
            <a:pPr marL="0" indent="0">
              <a:buNone/>
            </a:pPr>
            <a:r>
              <a:rPr lang="en-US" sz="1800" dirty="0">
                <a:latin typeface="Montserrat" pitchFamily="2" charset="77"/>
              </a:rPr>
              <a:t>Percents are meant as a very loose guide</a:t>
            </a:r>
            <a:endParaRPr lang="en-US" sz="1800" dirty="0">
              <a:effectLst/>
              <a:latin typeface="Montserrat" pitchFamily="2" charset="77"/>
            </a:endParaRPr>
          </a:p>
        </p:txBody>
      </p:sp>
      <mc:AlternateContent xmlns:mc="http://schemas.openxmlformats.org/markup-compatibility/2006" xmlns:a14="http://schemas.microsoft.com/office/drawing/2010/main">
        <mc:Choice Requires="a14">
          <p:sp>
            <p:nvSpPr>
              <p:cNvPr id="4" name="Footer Placeholder 3">
                <a:extLst>
                  <a:ext uri="{FF2B5EF4-FFF2-40B4-BE49-F238E27FC236}">
                    <a16:creationId xmlns:a16="http://schemas.microsoft.com/office/drawing/2014/main" id="{1EC9052A-3981-4C4B-BBD6-8306465151B9}"/>
                  </a:ext>
                </a:extLst>
              </p:cNvPr>
              <p:cNvSpPr>
                <a:spLocks noGrp="1"/>
              </p:cNvSpPr>
              <p:nvPr>
                <p:ph type="ftr" sz="quarter" idx="11"/>
              </p:nvPr>
            </p:nvSpPr>
            <p:spPr>
              <a:xfrm>
                <a:off x="3077765" y="6311900"/>
                <a:ext cx="6036469" cy="365125"/>
              </a:xfrm>
            </p:spPr>
            <p:txBody>
              <a:bodyPr/>
              <a:lstStyle/>
              <a:p>
                <a:r>
                  <a:rPr lang="en-US" sz="1800" dirty="0" err="1">
                    <a:solidFill>
                      <a:schemeClr val="tx1"/>
                    </a:solidFill>
                    <a:latin typeface="Montserrat" pitchFamily="2" charset="77"/>
                  </a:rPr>
                  <a:t>ibidprep.com</a:t>
                </a:r>
                <a:r>
                  <a:rPr lang="en-US" sz="1800" dirty="0">
                    <a:solidFill>
                      <a:schemeClr val="tx1"/>
                    </a:solidFill>
                    <a:latin typeface="Montserrat" pitchFamily="2" charset="77"/>
                  </a:rPr>
                  <a:t> </a:t>
                </a:r>
                <a14:m>
                  <m:oMath xmlns:m="http://schemas.openxmlformats.org/officeDocument/2006/math">
                    <m:r>
                      <a:rPr lang="en-US" sz="1800" i="1" smtClean="0">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212.787.0374 </a:t>
                </a:r>
                <a14:m>
                  <m:oMath xmlns:m="http://schemas.openxmlformats.org/officeDocument/2006/math">
                    <m:r>
                      <a:rPr lang="en-US" sz="1800" i="1">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a:t>
                </a:r>
                <a:r>
                  <a:rPr lang="en-US" sz="1800" dirty="0" err="1">
                    <a:solidFill>
                      <a:schemeClr val="tx1"/>
                    </a:solidFill>
                    <a:latin typeface="Montserrat" pitchFamily="2" charset="77"/>
                  </a:rPr>
                  <a:t>info@ibidprep.com</a:t>
                </a:r>
                <a:endParaRPr lang="en-US" sz="1800" dirty="0">
                  <a:solidFill>
                    <a:schemeClr val="tx1"/>
                  </a:solidFill>
                  <a:latin typeface="Montserrat" pitchFamily="2" charset="77"/>
                </a:endParaRPr>
              </a:p>
            </p:txBody>
          </p:sp>
        </mc:Choice>
        <mc:Fallback xmlns="">
          <p:sp>
            <p:nvSpPr>
              <p:cNvPr id="4" name="Footer Placeholder 3">
                <a:extLst>
                  <a:ext uri="{FF2B5EF4-FFF2-40B4-BE49-F238E27FC236}">
                    <a16:creationId xmlns:a16="http://schemas.microsoft.com/office/drawing/2014/main" id="{1EC9052A-3981-4C4B-BBD6-8306465151B9}"/>
                  </a:ext>
                </a:extLst>
              </p:cNvPr>
              <p:cNvSpPr>
                <a:spLocks noGrp="1" noRot="1" noChangeAspect="1" noMove="1" noResize="1" noEditPoints="1" noAdjustHandles="1" noChangeArrowheads="1" noChangeShapeType="1" noTextEdit="1"/>
              </p:cNvSpPr>
              <p:nvPr>
                <p:ph type="ftr" sz="quarter" idx="11"/>
              </p:nvPr>
            </p:nvSpPr>
            <p:spPr>
              <a:xfrm>
                <a:off x="3077765" y="6311900"/>
                <a:ext cx="6036469" cy="365125"/>
              </a:xfrm>
              <a:blipFill>
                <a:blip r:embed="rId4"/>
                <a:stretch>
                  <a:fillRect l="-419" t="-6667" r="-419" b="-20000"/>
                </a:stretch>
              </a:blipFill>
            </p:spPr>
            <p:txBody>
              <a:bodyPr/>
              <a:lstStyle/>
              <a:p>
                <a:r>
                  <a:rPr lang="en-US">
                    <a:noFill/>
                  </a:rPr>
                  <a:t> </a:t>
                </a:r>
              </a:p>
            </p:txBody>
          </p:sp>
        </mc:Fallback>
      </mc:AlternateContent>
      <p:pic>
        <p:nvPicPr>
          <p:cNvPr id="8" name="Picture 7">
            <a:extLst>
              <a:ext uri="{FF2B5EF4-FFF2-40B4-BE49-F238E27FC236}">
                <a16:creationId xmlns:a16="http://schemas.microsoft.com/office/drawing/2014/main" id="{A1A61B71-99D4-8841-BBE8-4BABC7355C8E}"/>
              </a:ext>
            </a:extLst>
          </p:cNvPr>
          <p:cNvPicPr>
            <a:picLocks noChangeAspect="1"/>
          </p:cNvPicPr>
          <p:nvPr/>
        </p:nvPicPr>
        <p:blipFill>
          <a:blip r:embed="rId5"/>
          <a:stretch>
            <a:fillRect/>
          </a:stretch>
        </p:blipFill>
        <p:spPr>
          <a:xfrm>
            <a:off x="2370263" y="1605173"/>
            <a:ext cx="7451471" cy="4038179"/>
          </a:xfrm>
          <a:prstGeom prst="rect">
            <a:avLst/>
          </a:prstGeom>
        </p:spPr>
      </p:pic>
    </p:spTree>
    <p:extLst>
      <p:ext uri="{BB962C8B-B14F-4D97-AF65-F5344CB8AC3E}">
        <p14:creationId xmlns:p14="http://schemas.microsoft.com/office/powerpoint/2010/main" val="30332864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72D8B-AB66-4542-89A7-E43065F91D1E}"/>
              </a:ext>
            </a:extLst>
          </p:cNvPr>
          <p:cNvSpPr>
            <a:spLocks noGrp="1"/>
          </p:cNvSpPr>
          <p:nvPr>
            <p:ph type="title"/>
          </p:nvPr>
        </p:nvSpPr>
        <p:spPr>
          <a:xfrm>
            <a:off x="838200" y="365126"/>
            <a:ext cx="10515600" cy="571501"/>
          </a:xfrm>
        </p:spPr>
        <p:txBody>
          <a:bodyPr>
            <a:normAutofit/>
          </a:bodyPr>
          <a:lstStyle/>
          <a:p>
            <a:r>
              <a:rPr lang="en-US" sz="3200" b="1" dirty="0">
                <a:latin typeface="Montserrat" pitchFamily="2" charset="77"/>
              </a:rPr>
              <a:t>First Step</a:t>
            </a:r>
          </a:p>
        </p:txBody>
      </p:sp>
      <p:sp>
        <p:nvSpPr>
          <p:cNvPr id="3" name="Content Placeholder 2">
            <a:extLst>
              <a:ext uri="{FF2B5EF4-FFF2-40B4-BE49-F238E27FC236}">
                <a16:creationId xmlns:a16="http://schemas.microsoft.com/office/drawing/2014/main" id="{F84BFF5B-AF2D-B140-B4BC-EDBE11BFB7E2}"/>
              </a:ext>
            </a:extLst>
          </p:cNvPr>
          <p:cNvSpPr>
            <a:spLocks noGrp="1"/>
          </p:cNvSpPr>
          <p:nvPr>
            <p:ph idx="1"/>
          </p:nvPr>
        </p:nvSpPr>
        <p:spPr>
          <a:xfrm>
            <a:off x="838199" y="1071564"/>
            <a:ext cx="10515600" cy="5240336"/>
          </a:xfrm>
          <a:blipFill dpi="0" rotWithShape="1">
            <a:blip r:embed="rId3">
              <a:alphaModFix amt="0"/>
            </a:blip>
            <a:srcRect/>
            <a:tile tx="0" ty="0" sx="100000" sy="100000" flip="none" algn="tl"/>
          </a:blipFill>
        </p:spPr>
        <p:txBody>
          <a:bodyPr>
            <a:normAutofit/>
          </a:bodyPr>
          <a:lstStyle/>
          <a:p>
            <a:pPr marL="0" indent="0" algn="ctr">
              <a:buNone/>
            </a:pPr>
            <a:r>
              <a:rPr lang="en-US" sz="2400" b="1" dirty="0">
                <a:latin typeface="Montserrat" pitchFamily="2" charset="77"/>
              </a:rPr>
              <a:t>Take a practice test.</a:t>
            </a:r>
            <a:endParaRPr lang="en-US" sz="2000" b="1" dirty="0">
              <a:latin typeface="Montserrat" pitchFamily="2" charset="77"/>
            </a:endParaRPr>
          </a:p>
          <a:p>
            <a:pPr marL="0" indent="0">
              <a:buNone/>
            </a:pPr>
            <a:r>
              <a:rPr lang="en-US" sz="2000" b="1" dirty="0">
                <a:latin typeface="Montserrat" pitchFamily="2" charset="77"/>
              </a:rPr>
              <a:t>Do it yourself:</a:t>
            </a:r>
          </a:p>
          <a:p>
            <a:r>
              <a:rPr lang="en-US" sz="2000" dirty="0">
                <a:latin typeface="Montserrat" pitchFamily="2" charset="77"/>
              </a:rPr>
              <a:t>Test available online:</a:t>
            </a:r>
          </a:p>
          <a:p>
            <a:pPr lvl="1"/>
            <a:r>
              <a:rPr lang="en-US" sz="1600" dirty="0">
                <a:latin typeface="Montserrat" pitchFamily="2" charset="77"/>
              </a:rPr>
              <a:t>Search “DOE SHSAT Handbook” or go to:</a:t>
            </a:r>
          </a:p>
          <a:p>
            <a:pPr marL="0" indent="0" algn="ctr">
              <a:buNone/>
            </a:pPr>
            <a:r>
              <a:rPr lang="en-US" sz="1400" b="1" dirty="0">
                <a:solidFill>
                  <a:srgbClr val="0432FF"/>
                </a:solidFill>
                <a:latin typeface="Montserrat" pitchFamily="2" charset="77"/>
                <a:hlinkClick r:id="rId4"/>
              </a:rPr>
              <a:t> https://www.schools.nyc.gov/docs/default-source/default-document-library/2021-high-school-and-specialized-high-schools-admissions-guide----guide-to-the-shsat</a:t>
            </a:r>
            <a:endParaRPr lang="en-US" sz="2000" b="1" dirty="0">
              <a:latin typeface="Montserrat" pitchFamily="2" charset="77"/>
            </a:endParaRPr>
          </a:p>
          <a:p>
            <a:pPr marL="0" indent="0">
              <a:buNone/>
            </a:pPr>
            <a:r>
              <a:rPr lang="en-US" sz="2000" b="1" dirty="0">
                <a:latin typeface="Montserrat" pitchFamily="2" charset="77"/>
              </a:rPr>
              <a:t>Do it through a testing company:</a:t>
            </a:r>
          </a:p>
          <a:p>
            <a:r>
              <a:rPr lang="en-US" sz="2000" dirty="0">
                <a:latin typeface="Montserrat" pitchFamily="2" charset="77"/>
              </a:rPr>
              <a:t>Ask you favorite prep company or ask us.</a:t>
            </a:r>
          </a:p>
          <a:p>
            <a:r>
              <a:rPr lang="en-US" sz="2000" dirty="0">
                <a:latin typeface="Montserrat" pitchFamily="2" charset="77"/>
              </a:rPr>
              <a:t>ibidPREP offers FREE, scored, scanned and evaluated exams to ALL 7</a:t>
            </a:r>
            <a:r>
              <a:rPr lang="en-US" sz="2000" baseline="30000" dirty="0">
                <a:latin typeface="Montserrat" pitchFamily="2" charset="77"/>
              </a:rPr>
              <a:t>th</a:t>
            </a:r>
            <a:r>
              <a:rPr lang="en-US" sz="2000" dirty="0">
                <a:latin typeface="Montserrat" pitchFamily="2" charset="77"/>
              </a:rPr>
              <a:t> Graders!!</a:t>
            </a:r>
          </a:p>
          <a:p>
            <a:pPr lvl="1"/>
            <a:r>
              <a:rPr lang="en-US" sz="1600" dirty="0">
                <a:latin typeface="Montserrat" pitchFamily="2" charset="77"/>
              </a:rPr>
              <a:t>All tests administered remotely. Results available online as well. Quick turnaround.</a:t>
            </a:r>
          </a:p>
          <a:p>
            <a:pPr lvl="1"/>
            <a:r>
              <a:rPr lang="en-US" sz="1600" dirty="0">
                <a:latin typeface="Montserrat" pitchFamily="2" charset="77"/>
              </a:rPr>
              <a:t>Free consults available too—Stuart Servetar will talk to students and families about their results and help put together a plan of prep.</a:t>
            </a:r>
          </a:p>
        </p:txBody>
      </p:sp>
      <mc:AlternateContent xmlns:mc="http://schemas.openxmlformats.org/markup-compatibility/2006" xmlns:a14="http://schemas.microsoft.com/office/drawing/2010/main">
        <mc:Choice Requires="a14">
          <p:sp>
            <p:nvSpPr>
              <p:cNvPr id="4" name="Footer Placeholder 3">
                <a:extLst>
                  <a:ext uri="{FF2B5EF4-FFF2-40B4-BE49-F238E27FC236}">
                    <a16:creationId xmlns:a16="http://schemas.microsoft.com/office/drawing/2014/main" id="{1EC9052A-3981-4C4B-BBD6-8306465151B9}"/>
                  </a:ext>
                </a:extLst>
              </p:cNvPr>
              <p:cNvSpPr>
                <a:spLocks noGrp="1"/>
              </p:cNvSpPr>
              <p:nvPr>
                <p:ph type="ftr" sz="quarter" idx="11"/>
              </p:nvPr>
            </p:nvSpPr>
            <p:spPr>
              <a:xfrm>
                <a:off x="3077765" y="6311900"/>
                <a:ext cx="6036469" cy="365125"/>
              </a:xfrm>
            </p:spPr>
            <p:txBody>
              <a:bodyPr/>
              <a:lstStyle/>
              <a:p>
                <a:r>
                  <a:rPr lang="en-US" sz="1800" dirty="0" err="1">
                    <a:solidFill>
                      <a:schemeClr val="tx1"/>
                    </a:solidFill>
                    <a:latin typeface="Montserrat" pitchFamily="2" charset="77"/>
                  </a:rPr>
                  <a:t>ibidprep.com</a:t>
                </a:r>
                <a:r>
                  <a:rPr lang="en-US" sz="1800" dirty="0">
                    <a:solidFill>
                      <a:schemeClr val="tx1"/>
                    </a:solidFill>
                    <a:latin typeface="Montserrat" pitchFamily="2" charset="77"/>
                  </a:rPr>
                  <a:t> </a:t>
                </a:r>
                <a14:m>
                  <m:oMath xmlns:m="http://schemas.openxmlformats.org/officeDocument/2006/math">
                    <m:r>
                      <a:rPr lang="en-US" sz="1800" i="1" smtClean="0">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212.787.0374 </a:t>
                </a:r>
                <a14:m>
                  <m:oMath xmlns:m="http://schemas.openxmlformats.org/officeDocument/2006/math">
                    <m:r>
                      <a:rPr lang="en-US" sz="1800" i="1">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a:t>
                </a:r>
                <a:r>
                  <a:rPr lang="en-US" sz="1800" dirty="0" err="1">
                    <a:solidFill>
                      <a:schemeClr val="tx1"/>
                    </a:solidFill>
                    <a:latin typeface="Montserrat" pitchFamily="2" charset="77"/>
                  </a:rPr>
                  <a:t>info@ibidprep.com</a:t>
                </a:r>
                <a:endParaRPr lang="en-US" sz="1800" dirty="0">
                  <a:solidFill>
                    <a:schemeClr val="tx1"/>
                  </a:solidFill>
                  <a:latin typeface="Montserrat" pitchFamily="2" charset="77"/>
                </a:endParaRPr>
              </a:p>
            </p:txBody>
          </p:sp>
        </mc:Choice>
        <mc:Fallback xmlns="">
          <p:sp>
            <p:nvSpPr>
              <p:cNvPr id="4" name="Footer Placeholder 3">
                <a:extLst>
                  <a:ext uri="{FF2B5EF4-FFF2-40B4-BE49-F238E27FC236}">
                    <a16:creationId xmlns:a16="http://schemas.microsoft.com/office/drawing/2014/main" id="{1EC9052A-3981-4C4B-BBD6-8306465151B9}"/>
                  </a:ext>
                </a:extLst>
              </p:cNvPr>
              <p:cNvSpPr>
                <a:spLocks noGrp="1" noRot="1" noChangeAspect="1" noMove="1" noResize="1" noEditPoints="1" noAdjustHandles="1" noChangeArrowheads="1" noChangeShapeType="1" noTextEdit="1"/>
              </p:cNvSpPr>
              <p:nvPr>
                <p:ph type="ftr" sz="quarter" idx="11"/>
              </p:nvPr>
            </p:nvSpPr>
            <p:spPr>
              <a:xfrm>
                <a:off x="3077765" y="6311900"/>
                <a:ext cx="6036469" cy="365125"/>
              </a:xfrm>
              <a:blipFill>
                <a:blip r:embed="rId5"/>
                <a:stretch>
                  <a:fillRect l="-419" t="-6667" r="-419" b="-20000"/>
                </a:stretch>
              </a:blipFill>
            </p:spPr>
            <p:txBody>
              <a:bodyPr/>
              <a:lstStyle/>
              <a:p>
                <a:r>
                  <a:rPr lang="en-US">
                    <a:noFill/>
                  </a:rPr>
                  <a:t> </a:t>
                </a:r>
              </a:p>
            </p:txBody>
          </p:sp>
        </mc:Fallback>
      </mc:AlternateContent>
    </p:spTree>
    <p:extLst>
      <p:ext uri="{BB962C8B-B14F-4D97-AF65-F5344CB8AC3E}">
        <p14:creationId xmlns:p14="http://schemas.microsoft.com/office/powerpoint/2010/main" val="16414664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72D8B-AB66-4542-89A7-E43065F91D1E}"/>
              </a:ext>
            </a:extLst>
          </p:cNvPr>
          <p:cNvSpPr>
            <a:spLocks noGrp="1"/>
          </p:cNvSpPr>
          <p:nvPr>
            <p:ph type="title"/>
          </p:nvPr>
        </p:nvSpPr>
        <p:spPr>
          <a:xfrm>
            <a:off x="838200" y="365126"/>
            <a:ext cx="10515600" cy="571501"/>
          </a:xfrm>
        </p:spPr>
        <p:txBody>
          <a:bodyPr>
            <a:normAutofit/>
          </a:bodyPr>
          <a:lstStyle/>
          <a:p>
            <a:r>
              <a:rPr lang="en-US" sz="3200" b="1" dirty="0">
                <a:latin typeface="Montserrat" pitchFamily="2" charset="77"/>
              </a:rPr>
              <a:t>How to Prepare</a:t>
            </a:r>
          </a:p>
        </p:txBody>
      </p:sp>
      <p:sp>
        <p:nvSpPr>
          <p:cNvPr id="3" name="Content Placeholder 2">
            <a:extLst>
              <a:ext uri="{FF2B5EF4-FFF2-40B4-BE49-F238E27FC236}">
                <a16:creationId xmlns:a16="http://schemas.microsoft.com/office/drawing/2014/main" id="{F84BFF5B-AF2D-B140-B4BC-EDBE11BFB7E2}"/>
              </a:ext>
            </a:extLst>
          </p:cNvPr>
          <p:cNvSpPr>
            <a:spLocks noGrp="1"/>
          </p:cNvSpPr>
          <p:nvPr>
            <p:ph idx="1"/>
          </p:nvPr>
        </p:nvSpPr>
        <p:spPr>
          <a:xfrm>
            <a:off x="838200" y="936628"/>
            <a:ext cx="10515600" cy="5240336"/>
          </a:xfrm>
          <a:blipFill dpi="0" rotWithShape="1">
            <a:blip r:embed="rId3">
              <a:alphaModFix amt="0"/>
            </a:blip>
            <a:srcRect/>
            <a:tile tx="0" ty="0" sx="100000" sy="100000" flip="none" algn="tl"/>
          </a:blipFill>
        </p:spPr>
        <p:txBody>
          <a:bodyPr>
            <a:normAutofit/>
          </a:bodyPr>
          <a:lstStyle/>
          <a:p>
            <a:pPr marL="0" indent="0">
              <a:buNone/>
            </a:pPr>
            <a:r>
              <a:rPr lang="en-US" sz="2000" dirty="0">
                <a:latin typeface="Montserrat" pitchFamily="2" charset="77"/>
              </a:rPr>
              <a:t>There are many ways to prep for the test. Try to find the one that suits you best!</a:t>
            </a:r>
          </a:p>
          <a:p>
            <a:r>
              <a:rPr lang="en-US" sz="2000" dirty="0">
                <a:latin typeface="Montserrat" pitchFamily="2" charset="77"/>
              </a:rPr>
              <a:t>Self prep</a:t>
            </a:r>
          </a:p>
          <a:p>
            <a:pPr lvl="1"/>
            <a:r>
              <a:rPr lang="en-US" sz="1600" dirty="0">
                <a:latin typeface="Montserrat" pitchFamily="2" charset="77"/>
              </a:rPr>
              <a:t>Take practice tests</a:t>
            </a:r>
          </a:p>
          <a:p>
            <a:pPr lvl="1"/>
            <a:r>
              <a:rPr lang="en-US" sz="1600" dirty="0">
                <a:latin typeface="Montserrat" pitchFamily="2" charset="77"/>
              </a:rPr>
              <a:t>Buy a book</a:t>
            </a:r>
          </a:p>
          <a:p>
            <a:pPr lvl="1"/>
            <a:r>
              <a:rPr lang="en-US" sz="1600" dirty="0">
                <a:latin typeface="Montserrat" pitchFamily="2" charset="77"/>
              </a:rPr>
              <a:t>Try online programs</a:t>
            </a:r>
          </a:p>
          <a:p>
            <a:r>
              <a:rPr lang="en-US" sz="2000" dirty="0">
                <a:latin typeface="Montserrat" pitchFamily="2" charset="77"/>
              </a:rPr>
              <a:t>Courses</a:t>
            </a:r>
          </a:p>
          <a:p>
            <a:pPr lvl="1"/>
            <a:r>
              <a:rPr lang="en-US" sz="1600" dirty="0">
                <a:latin typeface="Montserrat" pitchFamily="2" charset="77"/>
              </a:rPr>
              <a:t>Start Now—Long term classes offer a lot of support and help you focus on basics that may have been lost or forgotten.</a:t>
            </a:r>
          </a:p>
          <a:p>
            <a:pPr lvl="1"/>
            <a:r>
              <a:rPr lang="en-US" sz="1600" dirty="0">
                <a:latin typeface="Montserrat" pitchFamily="2" charset="77"/>
              </a:rPr>
              <a:t>Wait Until Spring—Starting in spring still gives you a lot of time to prep at a leisurely pace.</a:t>
            </a:r>
          </a:p>
          <a:p>
            <a:pPr lvl="1"/>
            <a:r>
              <a:rPr lang="en-US" sz="1600" dirty="0">
                <a:latin typeface="Montserrat" pitchFamily="2" charset="77"/>
              </a:rPr>
              <a:t>Summer—Take intensive summer programs and get ‘</a:t>
            </a:r>
            <a:r>
              <a:rPr lang="en-US" sz="1600" dirty="0" err="1">
                <a:latin typeface="Montserrat" pitchFamily="2" charset="77"/>
              </a:rPr>
              <a:t>er</a:t>
            </a:r>
            <a:r>
              <a:rPr lang="en-US" sz="1600" dirty="0">
                <a:latin typeface="Montserrat" pitchFamily="2" charset="77"/>
              </a:rPr>
              <a:t> done. Keep in mind that fall refreshers of some kind would probably be in order thereafter.</a:t>
            </a:r>
          </a:p>
          <a:p>
            <a:pPr lvl="1"/>
            <a:r>
              <a:rPr lang="en-US" sz="1600" dirty="0">
                <a:latin typeface="Montserrat" pitchFamily="2" charset="77"/>
              </a:rPr>
              <a:t>Fall—Nothing like the thrill of getting to it with little room to spare. Still plenty of time to prep in the fall, but no time to monkey around.</a:t>
            </a:r>
          </a:p>
          <a:p>
            <a:r>
              <a:rPr lang="en-US" sz="2000" dirty="0">
                <a:latin typeface="Montserrat" pitchFamily="2" charset="77"/>
              </a:rPr>
              <a:t>One-on-One</a:t>
            </a:r>
          </a:p>
          <a:p>
            <a:pPr lvl="1"/>
            <a:r>
              <a:rPr lang="en-US" sz="1600" dirty="0">
                <a:latin typeface="Montserrat" pitchFamily="2" charset="77"/>
              </a:rPr>
              <a:t>To your schedule and pace.</a:t>
            </a:r>
          </a:p>
          <a:p>
            <a:pPr lvl="1"/>
            <a:r>
              <a:rPr lang="en-US" sz="1600" dirty="0">
                <a:latin typeface="Montserrat" pitchFamily="2" charset="77"/>
              </a:rPr>
              <a:t>Start anytime.</a:t>
            </a:r>
          </a:p>
          <a:p>
            <a:pPr marL="0" indent="0">
              <a:buNone/>
            </a:pPr>
            <a:endParaRPr lang="en-US" sz="2000" dirty="0">
              <a:latin typeface="Montserrat" pitchFamily="2" charset="77"/>
            </a:endParaRPr>
          </a:p>
          <a:p>
            <a:pPr marL="0" indent="0">
              <a:buNone/>
            </a:pPr>
            <a:endParaRPr lang="en-US" sz="2000" dirty="0">
              <a:latin typeface="Montserrat" pitchFamily="2" charset="77"/>
            </a:endParaRPr>
          </a:p>
        </p:txBody>
      </p:sp>
      <mc:AlternateContent xmlns:mc="http://schemas.openxmlformats.org/markup-compatibility/2006" xmlns:a14="http://schemas.microsoft.com/office/drawing/2010/main">
        <mc:Choice Requires="a14">
          <p:sp>
            <p:nvSpPr>
              <p:cNvPr id="4" name="Footer Placeholder 3">
                <a:extLst>
                  <a:ext uri="{FF2B5EF4-FFF2-40B4-BE49-F238E27FC236}">
                    <a16:creationId xmlns:a16="http://schemas.microsoft.com/office/drawing/2014/main" id="{1EC9052A-3981-4C4B-BBD6-8306465151B9}"/>
                  </a:ext>
                </a:extLst>
              </p:cNvPr>
              <p:cNvSpPr>
                <a:spLocks noGrp="1"/>
              </p:cNvSpPr>
              <p:nvPr>
                <p:ph type="ftr" sz="quarter" idx="11"/>
              </p:nvPr>
            </p:nvSpPr>
            <p:spPr>
              <a:xfrm>
                <a:off x="3077765" y="6311900"/>
                <a:ext cx="6036469" cy="365125"/>
              </a:xfrm>
            </p:spPr>
            <p:txBody>
              <a:bodyPr/>
              <a:lstStyle/>
              <a:p>
                <a:r>
                  <a:rPr lang="en-US" sz="1800" dirty="0" err="1">
                    <a:solidFill>
                      <a:schemeClr val="tx1"/>
                    </a:solidFill>
                    <a:latin typeface="Montserrat" pitchFamily="2" charset="77"/>
                  </a:rPr>
                  <a:t>ibidprep.com</a:t>
                </a:r>
                <a:r>
                  <a:rPr lang="en-US" sz="1800" dirty="0">
                    <a:solidFill>
                      <a:schemeClr val="tx1"/>
                    </a:solidFill>
                    <a:latin typeface="Montserrat" pitchFamily="2" charset="77"/>
                  </a:rPr>
                  <a:t> </a:t>
                </a:r>
                <a14:m>
                  <m:oMath xmlns:m="http://schemas.openxmlformats.org/officeDocument/2006/math">
                    <m:r>
                      <a:rPr lang="en-US" sz="1800" i="1" smtClean="0">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212.787.0374 </a:t>
                </a:r>
                <a14:m>
                  <m:oMath xmlns:m="http://schemas.openxmlformats.org/officeDocument/2006/math">
                    <m:r>
                      <a:rPr lang="en-US" sz="1800" i="1">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a:t>
                </a:r>
                <a:r>
                  <a:rPr lang="en-US" sz="1800" dirty="0" err="1">
                    <a:solidFill>
                      <a:schemeClr val="tx1"/>
                    </a:solidFill>
                    <a:latin typeface="Montserrat" pitchFamily="2" charset="77"/>
                  </a:rPr>
                  <a:t>info@ibidprep.com</a:t>
                </a:r>
                <a:endParaRPr lang="en-US" sz="1800" dirty="0">
                  <a:solidFill>
                    <a:schemeClr val="tx1"/>
                  </a:solidFill>
                  <a:latin typeface="Montserrat" pitchFamily="2" charset="77"/>
                </a:endParaRPr>
              </a:p>
            </p:txBody>
          </p:sp>
        </mc:Choice>
        <mc:Fallback xmlns="">
          <p:sp>
            <p:nvSpPr>
              <p:cNvPr id="4" name="Footer Placeholder 3">
                <a:extLst>
                  <a:ext uri="{FF2B5EF4-FFF2-40B4-BE49-F238E27FC236}">
                    <a16:creationId xmlns:a16="http://schemas.microsoft.com/office/drawing/2014/main" id="{1EC9052A-3981-4C4B-BBD6-8306465151B9}"/>
                  </a:ext>
                </a:extLst>
              </p:cNvPr>
              <p:cNvSpPr>
                <a:spLocks noGrp="1" noRot="1" noChangeAspect="1" noMove="1" noResize="1" noEditPoints="1" noAdjustHandles="1" noChangeArrowheads="1" noChangeShapeType="1" noTextEdit="1"/>
              </p:cNvSpPr>
              <p:nvPr>
                <p:ph type="ftr" sz="quarter" idx="11"/>
              </p:nvPr>
            </p:nvSpPr>
            <p:spPr>
              <a:xfrm>
                <a:off x="3077765" y="6311900"/>
                <a:ext cx="6036469" cy="365125"/>
              </a:xfrm>
              <a:blipFill>
                <a:blip r:embed="rId4"/>
                <a:stretch>
                  <a:fillRect l="-419" t="-6667" r="-419" b="-20000"/>
                </a:stretch>
              </a:blipFill>
            </p:spPr>
            <p:txBody>
              <a:bodyPr/>
              <a:lstStyle/>
              <a:p>
                <a:r>
                  <a:rPr lang="en-US">
                    <a:noFill/>
                  </a:rPr>
                  <a:t> </a:t>
                </a:r>
              </a:p>
            </p:txBody>
          </p:sp>
        </mc:Fallback>
      </mc:AlternateContent>
    </p:spTree>
    <p:extLst>
      <p:ext uri="{BB962C8B-B14F-4D97-AF65-F5344CB8AC3E}">
        <p14:creationId xmlns:p14="http://schemas.microsoft.com/office/powerpoint/2010/main" val="37080952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72D8B-AB66-4542-89A7-E43065F91D1E}"/>
              </a:ext>
            </a:extLst>
          </p:cNvPr>
          <p:cNvSpPr>
            <a:spLocks noGrp="1"/>
          </p:cNvSpPr>
          <p:nvPr>
            <p:ph type="title"/>
          </p:nvPr>
        </p:nvSpPr>
        <p:spPr>
          <a:xfrm>
            <a:off x="838200" y="365126"/>
            <a:ext cx="10515600" cy="1638486"/>
          </a:xfrm>
        </p:spPr>
        <p:txBody>
          <a:bodyPr>
            <a:normAutofit fontScale="90000"/>
          </a:bodyPr>
          <a:lstStyle/>
          <a:p>
            <a:pPr algn="ctr"/>
            <a:br>
              <a:rPr lang="en-US" dirty="0">
                <a:latin typeface="Montserrat" pitchFamily="2" charset="77"/>
              </a:rPr>
            </a:br>
            <a:r>
              <a:rPr lang="en-US" dirty="0">
                <a:latin typeface="Montserrat" pitchFamily="2" charset="77"/>
              </a:rPr>
              <a:t>And remember...</a:t>
            </a:r>
            <a:br>
              <a:rPr lang="en-US" dirty="0">
                <a:latin typeface="Montserrat" pitchFamily="2" charset="77"/>
              </a:rPr>
            </a:br>
            <a:r>
              <a:rPr lang="en-US" dirty="0">
                <a:latin typeface="Montserrat" pitchFamily="2" charset="77"/>
              </a:rPr>
              <a:t>REMAIN CLAM!</a:t>
            </a:r>
            <a:br>
              <a:rPr lang="en-US" sz="3200" dirty="0">
                <a:latin typeface="Montserrat" pitchFamily="2" charset="77"/>
              </a:rPr>
            </a:br>
            <a:br>
              <a:rPr lang="en-US" sz="3200" dirty="0">
                <a:latin typeface="Montserrat" pitchFamily="2" charset="77"/>
              </a:rPr>
            </a:br>
            <a:endParaRPr lang="en-US" sz="3200" dirty="0">
              <a:latin typeface="Montserrat" pitchFamily="2" charset="77"/>
            </a:endParaRPr>
          </a:p>
        </p:txBody>
      </p:sp>
      <p:pic>
        <p:nvPicPr>
          <p:cNvPr id="6" name="Content Placeholder 5">
            <a:extLst>
              <a:ext uri="{FF2B5EF4-FFF2-40B4-BE49-F238E27FC236}">
                <a16:creationId xmlns:a16="http://schemas.microsoft.com/office/drawing/2014/main" id="{9ABB2862-6ABF-7C45-AD9D-DB594F5EE2F5}"/>
              </a:ext>
            </a:extLst>
          </p:cNvPr>
          <p:cNvPicPr>
            <a:picLocks noGrp="1" noChangeAspect="1"/>
          </p:cNvPicPr>
          <p:nvPr>
            <p:ph idx="1"/>
          </p:nvPr>
        </p:nvPicPr>
        <p:blipFill>
          <a:blip r:embed="rId3"/>
          <a:stretch>
            <a:fillRect/>
          </a:stretch>
        </p:blipFill>
        <p:spPr>
          <a:xfrm>
            <a:off x="4204874" y="2003612"/>
            <a:ext cx="3549223" cy="2714112"/>
          </a:xfrm>
          <a:blipFill dpi="0" rotWithShape="1">
            <a:blip r:embed="rId4">
              <a:alphaModFix amt="0"/>
            </a:blip>
            <a:srcRect/>
            <a:tile tx="0" ty="0" sx="100000" sy="100000" flip="none" algn="tl"/>
          </a:blipFill>
        </p:spPr>
      </p:pic>
      <mc:AlternateContent xmlns:mc="http://schemas.openxmlformats.org/markup-compatibility/2006" xmlns:a14="http://schemas.microsoft.com/office/drawing/2010/main">
        <mc:Choice Requires="a14">
          <p:sp>
            <p:nvSpPr>
              <p:cNvPr id="4" name="Footer Placeholder 3">
                <a:extLst>
                  <a:ext uri="{FF2B5EF4-FFF2-40B4-BE49-F238E27FC236}">
                    <a16:creationId xmlns:a16="http://schemas.microsoft.com/office/drawing/2014/main" id="{1EC9052A-3981-4C4B-BBD6-8306465151B9}"/>
                  </a:ext>
                </a:extLst>
              </p:cNvPr>
              <p:cNvSpPr>
                <a:spLocks noGrp="1"/>
              </p:cNvSpPr>
              <p:nvPr>
                <p:ph type="ftr" sz="quarter" idx="11"/>
              </p:nvPr>
            </p:nvSpPr>
            <p:spPr>
              <a:xfrm>
                <a:off x="3077765" y="6176963"/>
                <a:ext cx="6036469" cy="365125"/>
              </a:xfrm>
            </p:spPr>
            <p:txBody>
              <a:bodyPr/>
              <a:lstStyle/>
              <a:p>
                <a:r>
                  <a:rPr lang="en-US" sz="1800" dirty="0" err="1">
                    <a:solidFill>
                      <a:schemeClr val="tx1"/>
                    </a:solidFill>
                    <a:latin typeface="Montserrat" pitchFamily="2" charset="77"/>
                  </a:rPr>
                  <a:t>ibidprep.com</a:t>
                </a:r>
                <a:r>
                  <a:rPr lang="en-US" sz="1800" dirty="0">
                    <a:solidFill>
                      <a:schemeClr val="tx1"/>
                    </a:solidFill>
                    <a:latin typeface="Montserrat" pitchFamily="2" charset="77"/>
                  </a:rPr>
                  <a:t> </a:t>
                </a:r>
                <a14:m>
                  <m:oMath xmlns:m="http://schemas.openxmlformats.org/officeDocument/2006/math">
                    <m:r>
                      <a:rPr lang="en-US" sz="1800" i="1" smtClean="0">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212.787.0374 </a:t>
                </a:r>
                <a14:m>
                  <m:oMath xmlns:m="http://schemas.openxmlformats.org/officeDocument/2006/math">
                    <m:r>
                      <a:rPr lang="en-US" sz="1800" i="1">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a:t>
                </a:r>
                <a:r>
                  <a:rPr lang="en-US" sz="1800" dirty="0" err="1">
                    <a:solidFill>
                      <a:schemeClr val="tx1"/>
                    </a:solidFill>
                    <a:latin typeface="Montserrat" pitchFamily="2" charset="77"/>
                  </a:rPr>
                  <a:t>info@ibidprep.com</a:t>
                </a:r>
                <a:endParaRPr lang="en-US" sz="1800" dirty="0">
                  <a:solidFill>
                    <a:schemeClr val="tx1"/>
                  </a:solidFill>
                  <a:latin typeface="Montserrat" pitchFamily="2" charset="77"/>
                </a:endParaRPr>
              </a:p>
            </p:txBody>
          </p:sp>
        </mc:Choice>
        <mc:Fallback xmlns="">
          <p:sp>
            <p:nvSpPr>
              <p:cNvPr id="4" name="Footer Placeholder 3">
                <a:extLst>
                  <a:ext uri="{FF2B5EF4-FFF2-40B4-BE49-F238E27FC236}">
                    <a16:creationId xmlns:a16="http://schemas.microsoft.com/office/drawing/2014/main" id="{1EC9052A-3981-4C4B-BBD6-8306465151B9}"/>
                  </a:ext>
                </a:extLst>
              </p:cNvPr>
              <p:cNvSpPr>
                <a:spLocks noGrp="1" noRot="1" noChangeAspect="1" noMove="1" noResize="1" noEditPoints="1" noAdjustHandles="1" noChangeArrowheads="1" noChangeShapeType="1" noTextEdit="1"/>
              </p:cNvSpPr>
              <p:nvPr>
                <p:ph type="ftr" sz="quarter" idx="11"/>
              </p:nvPr>
            </p:nvSpPr>
            <p:spPr>
              <a:xfrm>
                <a:off x="3077765" y="6176963"/>
                <a:ext cx="6036469" cy="365125"/>
              </a:xfrm>
              <a:blipFill>
                <a:blip r:embed="rId5"/>
                <a:stretch>
                  <a:fillRect l="-419" t="-3333" r="-419" b="-23333"/>
                </a:stretch>
              </a:blipFill>
            </p:spPr>
            <p:txBody>
              <a:bodyPr/>
              <a:lstStyle/>
              <a:p>
                <a:r>
                  <a:rPr lang="en-US">
                    <a:noFill/>
                  </a:rPr>
                  <a:t> </a:t>
                </a:r>
              </a:p>
            </p:txBody>
          </p:sp>
        </mc:Fallback>
      </mc:AlternateContent>
    </p:spTree>
    <p:extLst>
      <p:ext uri="{BB962C8B-B14F-4D97-AF65-F5344CB8AC3E}">
        <p14:creationId xmlns:p14="http://schemas.microsoft.com/office/powerpoint/2010/main" val="39267626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39000" b="-39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4BFF5B-AF2D-B140-B4BC-EDBE11BFB7E2}"/>
              </a:ext>
            </a:extLst>
          </p:cNvPr>
          <p:cNvSpPr>
            <a:spLocks noGrp="1"/>
          </p:cNvSpPr>
          <p:nvPr>
            <p:ph idx="1"/>
          </p:nvPr>
        </p:nvSpPr>
        <p:spPr>
          <a:xfrm>
            <a:off x="838199" y="1254126"/>
            <a:ext cx="10515600" cy="5105399"/>
          </a:xfrm>
          <a:blipFill dpi="0" rotWithShape="1">
            <a:blip r:embed="rId3">
              <a:alphaModFix amt="0"/>
            </a:blip>
            <a:srcRect/>
            <a:tile tx="0" ty="0" sx="100000" sy="100000" flip="none" algn="tl"/>
          </a:blipFill>
        </p:spPr>
        <p:txBody>
          <a:bodyPr>
            <a:normAutofit/>
          </a:bodyPr>
          <a:lstStyle/>
          <a:p>
            <a:pPr marL="457200" lvl="1" indent="0">
              <a:buNone/>
            </a:pPr>
            <a:endParaRPr lang="en-US" sz="2000" dirty="0">
              <a:latin typeface="Montserrat" pitchFamily="2" charset="77"/>
            </a:endParaRPr>
          </a:p>
          <a:p>
            <a:pPr marL="457200" lvl="1" indent="0">
              <a:buNone/>
            </a:pPr>
            <a:endParaRPr lang="en-US" sz="2000" dirty="0">
              <a:latin typeface="Montserrat" pitchFamily="2" charset="77"/>
            </a:endParaRPr>
          </a:p>
          <a:p>
            <a:pPr marL="457200" lvl="1" indent="0">
              <a:buNone/>
            </a:pPr>
            <a:endParaRPr lang="en-US" sz="2000" dirty="0">
              <a:latin typeface="Montserrat" pitchFamily="2" charset="77"/>
            </a:endParaRPr>
          </a:p>
          <a:p>
            <a:pPr marL="457200" lvl="1" indent="0">
              <a:buNone/>
            </a:pPr>
            <a:endParaRPr lang="en-US" sz="2000" dirty="0">
              <a:latin typeface="Montserrat" pitchFamily="2" charset="77"/>
            </a:endParaRPr>
          </a:p>
          <a:p>
            <a:pPr marL="457200" lvl="1" indent="0" algn="ctr">
              <a:buNone/>
            </a:pPr>
            <a:r>
              <a:rPr lang="en-US" sz="2800" dirty="0">
                <a:latin typeface="Montserrat" pitchFamily="2" charset="77"/>
              </a:rPr>
              <a:t>The End!</a:t>
            </a:r>
          </a:p>
        </p:txBody>
      </p:sp>
      <mc:AlternateContent xmlns:mc="http://schemas.openxmlformats.org/markup-compatibility/2006" xmlns:a14="http://schemas.microsoft.com/office/drawing/2010/main">
        <mc:Choice Requires="a14">
          <p:sp>
            <p:nvSpPr>
              <p:cNvPr id="4" name="Footer Placeholder 3">
                <a:extLst>
                  <a:ext uri="{FF2B5EF4-FFF2-40B4-BE49-F238E27FC236}">
                    <a16:creationId xmlns:a16="http://schemas.microsoft.com/office/drawing/2014/main" id="{1EC9052A-3981-4C4B-BBD6-8306465151B9}"/>
                  </a:ext>
                </a:extLst>
              </p:cNvPr>
              <p:cNvSpPr>
                <a:spLocks noGrp="1"/>
              </p:cNvSpPr>
              <p:nvPr>
                <p:ph type="ftr" sz="quarter" idx="11"/>
              </p:nvPr>
            </p:nvSpPr>
            <p:spPr>
              <a:xfrm>
                <a:off x="3077765" y="6176963"/>
                <a:ext cx="6036469" cy="365125"/>
              </a:xfrm>
            </p:spPr>
            <p:txBody>
              <a:bodyPr/>
              <a:lstStyle/>
              <a:p>
                <a:r>
                  <a:rPr lang="en-US" sz="1800" dirty="0" err="1">
                    <a:solidFill>
                      <a:schemeClr val="tx1"/>
                    </a:solidFill>
                    <a:latin typeface="Montserrat" pitchFamily="2" charset="77"/>
                  </a:rPr>
                  <a:t>ibidprep.com</a:t>
                </a:r>
                <a:r>
                  <a:rPr lang="en-US" sz="1800" dirty="0">
                    <a:solidFill>
                      <a:schemeClr val="tx1"/>
                    </a:solidFill>
                    <a:latin typeface="Montserrat" pitchFamily="2" charset="77"/>
                  </a:rPr>
                  <a:t> </a:t>
                </a:r>
                <a14:m>
                  <m:oMath xmlns:m="http://schemas.openxmlformats.org/officeDocument/2006/math">
                    <m:r>
                      <a:rPr lang="en-US" sz="1800" i="1" smtClean="0">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212.787.0374 </a:t>
                </a:r>
                <a14:m>
                  <m:oMath xmlns:m="http://schemas.openxmlformats.org/officeDocument/2006/math">
                    <m:r>
                      <a:rPr lang="en-US" sz="1800" i="1">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a:t>
                </a:r>
                <a:r>
                  <a:rPr lang="en-US" sz="1800" dirty="0" err="1">
                    <a:solidFill>
                      <a:schemeClr val="tx1"/>
                    </a:solidFill>
                    <a:latin typeface="Montserrat" pitchFamily="2" charset="77"/>
                  </a:rPr>
                  <a:t>info@ibidprep.com</a:t>
                </a:r>
                <a:endParaRPr lang="en-US" sz="1800" dirty="0">
                  <a:solidFill>
                    <a:schemeClr val="tx1"/>
                  </a:solidFill>
                  <a:latin typeface="Montserrat" pitchFamily="2" charset="77"/>
                </a:endParaRPr>
              </a:p>
            </p:txBody>
          </p:sp>
        </mc:Choice>
        <mc:Fallback xmlns="">
          <p:sp>
            <p:nvSpPr>
              <p:cNvPr id="4" name="Footer Placeholder 3">
                <a:extLst>
                  <a:ext uri="{FF2B5EF4-FFF2-40B4-BE49-F238E27FC236}">
                    <a16:creationId xmlns:a16="http://schemas.microsoft.com/office/drawing/2014/main" id="{1EC9052A-3981-4C4B-BBD6-8306465151B9}"/>
                  </a:ext>
                </a:extLst>
              </p:cNvPr>
              <p:cNvSpPr>
                <a:spLocks noGrp="1" noRot="1" noChangeAspect="1" noMove="1" noResize="1" noEditPoints="1" noAdjustHandles="1" noChangeArrowheads="1" noChangeShapeType="1" noTextEdit="1"/>
              </p:cNvSpPr>
              <p:nvPr>
                <p:ph type="ftr" sz="quarter" idx="11"/>
              </p:nvPr>
            </p:nvSpPr>
            <p:spPr>
              <a:xfrm>
                <a:off x="3077765" y="6176963"/>
                <a:ext cx="6036469" cy="365125"/>
              </a:xfrm>
              <a:blipFill>
                <a:blip r:embed="rId4"/>
                <a:stretch>
                  <a:fillRect l="-419" t="-3333" r="-419" b="-23333"/>
                </a:stretch>
              </a:blipFill>
            </p:spPr>
            <p:txBody>
              <a:bodyPr/>
              <a:lstStyle/>
              <a:p>
                <a:r>
                  <a:rPr lang="en-US">
                    <a:noFill/>
                  </a:rPr>
                  <a:t> </a:t>
                </a:r>
              </a:p>
            </p:txBody>
          </p:sp>
        </mc:Fallback>
      </mc:AlternateContent>
    </p:spTree>
    <p:extLst>
      <p:ext uri="{BB962C8B-B14F-4D97-AF65-F5344CB8AC3E}">
        <p14:creationId xmlns:p14="http://schemas.microsoft.com/office/powerpoint/2010/main" val="13504481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72D8B-AB66-4542-89A7-E43065F91D1E}"/>
              </a:ext>
            </a:extLst>
          </p:cNvPr>
          <p:cNvSpPr>
            <a:spLocks noGrp="1"/>
          </p:cNvSpPr>
          <p:nvPr>
            <p:ph type="title"/>
          </p:nvPr>
        </p:nvSpPr>
        <p:spPr>
          <a:xfrm>
            <a:off x="838200" y="365126"/>
            <a:ext cx="10515600" cy="1232446"/>
          </a:xfrm>
        </p:spPr>
        <p:txBody>
          <a:bodyPr>
            <a:normAutofit/>
          </a:bodyPr>
          <a:lstStyle/>
          <a:p>
            <a:r>
              <a:rPr lang="en-US" altLang="en-US" sz="3600" b="1" dirty="0">
                <a:solidFill>
                  <a:prstClr val="black"/>
                </a:solidFill>
                <a:latin typeface="Montserrat" pitchFamily="2" charset="77"/>
                <a:ea typeface="MS Mincho" panose="02020609040205080304" pitchFamily="49" charset="-128"/>
                <a:cs typeface="Arial" panose="020B0604020202020204" pitchFamily="34" charset="0"/>
              </a:rPr>
              <a:t>SHSAT Informational Talk </a:t>
            </a:r>
            <a:br>
              <a:rPr lang="en-US" altLang="en-US" sz="1300" dirty="0">
                <a:solidFill>
                  <a:prstClr val="black"/>
                </a:solidFill>
                <a:latin typeface="Montserrat" pitchFamily="2" charset="77"/>
              </a:rPr>
            </a:br>
            <a:r>
              <a:rPr lang="en-US" altLang="en-US" sz="1300" dirty="0">
                <a:solidFill>
                  <a:prstClr val="black"/>
                </a:solidFill>
                <a:latin typeface="Montserrat" pitchFamily="2" charset="77"/>
                <a:ea typeface="MS Mincho" panose="02020609040205080304" pitchFamily="49" charset="-128"/>
                <a:cs typeface="Arial" panose="020B0604020202020204" pitchFamily="34" charset="0"/>
              </a:rPr>
              <a:t>Presented by </a:t>
            </a:r>
            <a:br>
              <a:rPr lang="en-US" altLang="en-US" sz="1300" dirty="0">
                <a:solidFill>
                  <a:prstClr val="black"/>
                </a:solidFill>
                <a:latin typeface="Montserrat" pitchFamily="2" charset="77"/>
              </a:rPr>
            </a:br>
            <a:r>
              <a:rPr lang="en-US" altLang="en-US" sz="1300" dirty="0">
                <a:solidFill>
                  <a:prstClr val="black"/>
                </a:solidFill>
                <a:latin typeface="Montserrat" pitchFamily="2" charset="77"/>
                <a:ea typeface="MS Mincho" panose="02020609040205080304" pitchFamily="49" charset="-128"/>
                <a:cs typeface="Arial" panose="020B0604020202020204" pitchFamily="34" charset="0"/>
              </a:rPr>
              <a:t>Stuart Servetar, </a:t>
            </a:r>
            <a:br>
              <a:rPr lang="en-US" altLang="en-US" sz="1300" dirty="0">
                <a:solidFill>
                  <a:prstClr val="black"/>
                </a:solidFill>
                <a:latin typeface="Montserrat" pitchFamily="2" charset="77"/>
              </a:rPr>
            </a:br>
            <a:r>
              <a:rPr lang="en-US" altLang="en-US" sz="1300" dirty="0">
                <a:solidFill>
                  <a:prstClr val="black"/>
                </a:solidFill>
                <a:latin typeface="Montserrat" pitchFamily="2" charset="77"/>
                <a:ea typeface="MS Mincho" panose="02020609040205080304" pitchFamily="49" charset="-128"/>
                <a:cs typeface="Arial" panose="020B0604020202020204" pitchFamily="34" charset="0"/>
              </a:rPr>
              <a:t>Founder &amp; Lead Tutor, ibidPREP</a:t>
            </a:r>
            <a:endParaRPr lang="en-US" sz="3200" b="1" dirty="0">
              <a:latin typeface="Montserrat" pitchFamily="2" charset="77"/>
            </a:endParaRPr>
          </a:p>
        </p:txBody>
      </p:sp>
      <p:sp>
        <p:nvSpPr>
          <p:cNvPr id="3" name="Content Placeholder 2">
            <a:extLst>
              <a:ext uri="{FF2B5EF4-FFF2-40B4-BE49-F238E27FC236}">
                <a16:creationId xmlns:a16="http://schemas.microsoft.com/office/drawing/2014/main" id="{F84BFF5B-AF2D-B140-B4BC-EDBE11BFB7E2}"/>
              </a:ext>
            </a:extLst>
          </p:cNvPr>
          <p:cNvSpPr>
            <a:spLocks noGrp="1"/>
          </p:cNvSpPr>
          <p:nvPr>
            <p:ph idx="1"/>
          </p:nvPr>
        </p:nvSpPr>
        <p:spPr>
          <a:xfrm>
            <a:off x="838200" y="1597572"/>
            <a:ext cx="10515600" cy="4579391"/>
          </a:xfrm>
          <a:blipFill dpi="0" rotWithShape="1">
            <a:blip r:embed="rId4">
              <a:alphaModFix amt="0"/>
            </a:blip>
            <a:srcRect/>
            <a:tile tx="0" ty="0" sx="100000" sy="100000" flip="none" algn="tl"/>
          </a:blipFill>
        </p:spPr>
        <p:txBody>
          <a:bodyPr>
            <a:normAutofit/>
          </a:bodyPr>
          <a:lstStyle/>
          <a:p>
            <a:pPr marL="0" lvl="0" indent="0" eaLnBrk="0" fontAlgn="base" hangingPunct="0">
              <a:lnSpc>
                <a:spcPct val="100000"/>
              </a:lnSpc>
              <a:spcBef>
                <a:spcPct val="0"/>
              </a:spcBef>
              <a:spcAft>
                <a:spcPct val="0"/>
              </a:spcAft>
              <a:buNone/>
              <a:tabLst>
                <a:tab pos="457200" algn="l"/>
              </a:tabLst>
            </a:pPr>
            <a:endParaRPr lang="en-US" altLang="en-US" sz="1600" dirty="0">
              <a:latin typeface="Montserrat" pitchFamily="2" charset="77"/>
              <a:ea typeface="MS Mincho" panose="02020609040205080304" pitchFamily="49" charset="-128"/>
              <a:cs typeface="Arial" panose="020B0604020202020204" pitchFamily="34" charset="0"/>
            </a:endParaRPr>
          </a:p>
          <a:p>
            <a:pPr marL="0" lvl="0" indent="0" eaLnBrk="0" fontAlgn="base" hangingPunct="0">
              <a:lnSpc>
                <a:spcPct val="100000"/>
              </a:lnSpc>
              <a:spcBef>
                <a:spcPct val="0"/>
              </a:spcBef>
              <a:spcAft>
                <a:spcPct val="0"/>
              </a:spcAft>
              <a:buNone/>
              <a:tabLst>
                <a:tab pos="457200" algn="l"/>
              </a:tabLst>
            </a:pPr>
            <a:endParaRPr lang="en-US" altLang="en-US" sz="1600" dirty="0">
              <a:latin typeface="Montserrat" pitchFamily="2" charset="77"/>
              <a:ea typeface="MS Mincho" panose="02020609040205080304" pitchFamily="49" charset="-128"/>
              <a:cs typeface="Arial" panose="020B0604020202020204" pitchFamily="34" charset="0"/>
            </a:endParaRPr>
          </a:p>
          <a:p>
            <a:pPr marL="0" lvl="0" indent="0" eaLnBrk="0" fontAlgn="base" hangingPunct="0">
              <a:lnSpc>
                <a:spcPct val="100000"/>
              </a:lnSpc>
              <a:spcBef>
                <a:spcPct val="0"/>
              </a:spcBef>
              <a:spcAft>
                <a:spcPct val="0"/>
              </a:spcAft>
              <a:buNone/>
              <a:tabLst>
                <a:tab pos="457200" algn="l"/>
              </a:tabLst>
            </a:pPr>
            <a:r>
              <a:rPr lang="en-US" altLang="en-US" sz="1600" dirty="0">
                <a:latin typeface="Montserrat" pitchFamily="2" charset="77"/>
                <a:ea typeface="MS Mincho" panose="02020609040205080304" pitchFamily="49" charset="-128"/>
                <a:cs typeface="Arial" panose="020B0604020202020204" pitchFamily="34" charset="0"/>
              </a:rPr>
              <a:t>The SHSAT is surrounded by much anxiety and misinformation. In a brief presentation, Stuart Servetar will provide a complete overview of the test and the materials covered on it. He will also provide students and families with a sense of what is required of students to achieve their respective high school placement goals.</a:t>
            </a:r>
          </a:p>
          <a:p>
            <a:pPr marL="0" lvl="0" indent="0" eaLnBrk="0" fontAlgn="base" hangingPunct="0">
              <a:lnSpc>
                <a:spcPct val="100000"/>
              </a:lnSpc>
              <a:spcBef>
                <a:spcPct val="0"/>
              </a:spcBef>
              <a:spcAft>
                <a:spcPct val="0"/>
              </a:spcAft>
              <a:buNone/>
              <a:tabLst>
                <a:tab pos="457200" algn="l"/>
              </a:tabLst>
            </a:pPr>
            <a:endParaRPr lang="en-US" altLang="en-US" sz="1600" dirty="0">
              <a:latin typeface="Montserrat" pitchFamily="2" charset="77"/>
              <a:ea typeface="MS Mincho" panose="02020609040205080304" pitchFamily="49" charset="-128"/>
              <a:cs typeface="Arial" panose="020B0604020202020204" pitchFamily="34" charset="0"/>
            </a:endParaRPr>
          </a:p>
          <a:p>
            <a:pPr marL="0" lvl="0" indent="0" eaLnBrk="0" fontAlgn="base" hangingPunct="0">
              <a:lnSpc>
                <a:spcPct val="100000"/>
              </a:lnSpc>
              <a:spcBef>
                <a:spcPct val="0"/>
              </a:spcBef>
              <a:spcAft>
                <a:spcPct val="0"/>
              </a:spcAft>
              <a:buNone/>
              <a:tabLst>
                <a:tab pos="457200" algn="l"/>
              </a:tabLst>
            </a:pPr>
            <a:endParaRPr lang="en-US" altLang="en-US" sz="1600" dirty="0">
              <a:latin typeface="Montserrat" pitchFamily="2" charset="77"/>
            </a:endParaRPr>
          </a:p>
          <a:p>
            <a:pPr marL="0" lvl="0" indent="0" eaLnBrk="0" fontAlgn="base" hangingPunct="0">
              <a:lnSpc>
                <a:spcPct val="100000"/>
              </a:lnSpc>
              <a:spcBef>
                <a:spcPct val="0"/>
              </a:spcBef>
              <a:spcAft>
                <a:spcPct val="0"/>
              </a:spcAft>
              <a:buNone/>
              <a:tabLst>
                <a:tab pos="457200" algn="l"/>
              </a:tabLst>
            </a:pPr>
            <a:r>
              <a:rPr lang="en-US" altLang="en-US" sz="1600" dirty="0">
                <a:latin typeface="Montserrat" pitchFamily="2" charset="77"/>
                <a:ea typeface="MS Mincho" panose="02020609040205080304" pitchFamily="49" charset="-128"/>
                <a:cs typeface="Arial" panose="020B0604020202020204" pitchFamily="34" charset="0"/>
              </a:rPr>
              <a:t>Stuart Servetar is the founder of and lead tutor for ibidPREP. ibidPREP is test prep and tutoring company founded in 2007. It has had offices on the Upper West Side since 2012, but is now virtual and everywhere. Stuart himself has been tutoring since the late 80s and is the author of the </a:t>
            </a:r>
            <a:r>
              <a:rPr lang="en-US" altLang="en-US" sz="1600" b="1" i="1" dirty="0">
                <a:latin typeface="Montserrat" pitchFamily="2" charset="77"/>
                <a:ea typeface="MS Mincho" panose="02020609040205080304" pitchFamily="49" charset="-128"/>
                <a:cs typeface="Arial" panose="020B0604020202020204" pitchFamily="34" charset="0"/>
              </a:rPr>
              <a:t>Remain Clam! </a:t>
            </a:r>
            <a:r>
              <a:rPr lang="en-US" altLang="en-US" sz="1600" dirty="0">
                <a:latin typeface="Montserrat" pitchFamily="2" charset="77"/>
                <a:ea typeface="MS Mincho" panose="02020609040205080304" pitchFamily="49" charset="-128"/>
                <a:cs typeface="Arial" panose="020B0604020202020204" pitchFamily="34" charset="0"/>
              </a:rPr>
              <a:t>series of test prep books. ibidPREP and Stuart have helped thousands of students from hundreds of schools succeed in their classes and tests and gain entry to the middle schools, high schools and colleges of their dreams.</a:t>
            </a:r>
            <a:endParaRPr lang="en-US" sz="1600" dirty="0">
              <a:latin typeface="Montserrat" pitchFamily="2" charset="77"/>
            </a:endParaRPr>
          </a:p>
        </p:txBody>
      </p:sp>
      <mc:AlternateContent xmlns:mc="http://schemas.openxmlformats.org/markup-compatibility/2006" xmlns:a14="http://schemas.microsoft.com/office/drawing/2010/main">
        <mc:Choice Requires="a14">
          <p:sp>
            <p:nvSpPr>
              <p:cNvPr id="4" name="Footer Placeholder 3">
                <a:extLst>
                  <a:ext uri="{FF2B5EF4-FFF2-40B4-BE49-F238E27FC236}">
                    <a16:creationId xmlns:a16="http://schemas.microsoft.com/office/drawing/2014/main" id="{1EC9052A-3981-4C4B-BBD6-8306465151B9}"/>
                  </a:ext>
                </a:extLst>
              </p:cNvPr>
              <p:cNvSpPr>
                <a:spLocks noGrp="1"/>
              </p:cNvSpPr>
              <p:nvPr>
                <p:ph type="ftr" sz="quarter" idx="11"/>
              </p:nvPr>
            </p:nvSpPr>
            <p:spPr>
              <a:xfrm>
                <a:off x="3077765" y="6311900"/>
                <a:ext cx="6036469" cy="365125"/>
              </a:xfrm>
            </p:spPr>
            <p:txBody>
              <a:bodyPr/>
              <a:lstStyle/>
              <a:p>
                <a:r>
                  <a:rPr lang="en-US" sz="1800" dirty="0" err="1">
                    <a:solidFill>
                      <a:schemeClr val="tx1"/>
                    </a:solidFill>
                    <a:latin typeface="Montserrat" pitchFamily="2" charset="77"/>
                  </a:rPr>
                  <a:t>ibidprep.com</a:t>
                </a:r>
                <a:r>
                  <a:rPr lang="en-US" sz="1800" dirty="0">
                    <a:solidFill>
                      <a:schemeClr val="tx1"/>
                    </a:solidFill>
                    <a:latin typeface="Montserrat" pitchFamily="2" charset="77"/>
                  </a:rPr>
                  <a:t> </a:t>
                </a:r>
                <a14:m>
                  <m:oMath xmlns:m="http://schemas.openxmlformats.org/officeDocument/2006/math">
                    <m:r>
                      <a:rPr lang="en-US" sz="1800" i="1" smtClean="0">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212.787.0374 </a:t>
                </a:r>
                <a14:m>
                  <m:oMath xmlns:m="http://schemas.openxmlformats.org/officeDocument/2006/math">
                    <m:r>
                      <a:rPr lang="en-US" sz="1800" i="1">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a:t>
                </a:r>
                <a:r>
                  <a:rPr lang="en-US" sz="1800" dirty="0" err="1">
                    <a:solidFill>
                      <a:schemeClr val="tx1"/>
                    </a:solidFill>
                    <a:latin typeface="Montserrat" pitchFamily="2" charset="77"/>
                  </a:rPr>
                  <a:t>info@ibidprep.com</a:t>
                </a:r>
                <a:endParaRPr lang="en-US" sz="1800" dirty="0">
                  <a:solidFill>
                    <a:schemeClr val="tx1"/>
                  </a:solidFill>
                  <a:latin typeface="Montserrat" pitchFamily="2" charset="77"/>
                </a:endParaRPr>
              </a:p>
            </p:txBody>
          </p:sp>
        </mc:Choice>
        <mc:Fallback xmlns="">
          <p:sp>
            <p:nvSpPr>
              <p:cNvPr id="4" name="Footer Placeholder 3">
                <a:extLst>
                  <a:ext uri="{FF2B5EF4-FFF2-40B4-BE49-F238E27FC236}">
                    <a16:creationId xmlns:a16="http://schemas.microsoft.com/office/drawing/2014/main" id="{1EC9052A-3981-4C4B-BBD6-8306465151B9}"/>
                  </a:ext>
                </a:extLst>
              </p:cNvPr>
              <p:cNvSpPr>
                <a:spLocks noGrp="1" noRot="1" noChangeAspect="1" noMove="1" noResize="1" noEditPoints="1" noAdjustHandles="1" noChangeArrowheads="1" noChangeShapeType="1" noTextEdit="1"/>
              </p:cNvSpPr>
              <p:nvPr>
                <p:ph type="ftr" sz="quarter" idx="11"/>
              </p:nvPr>
            </p:nvSpPr>
            <p:spPr>
              <a:xfrm>
                <a:off x="3077765" y="6311900"/>
                <a:ext cx="6036469" cy="365125"/>
              </a:xfrm>
              <a:blipFill>
                <a:blip r:embed="rId5"/>
                <a:stretch>
                  <a:fillRect l="-419" t="-6667" r="-419" b="-20000"/>
                </a:stretch>
              </a:blipFill>
            </p:spPr>
            <p:txBody>
              <a:bodyPr/>
              <a:lstStyle/>
              <a:p>
                <a:r>
                  <a:rPr lang="en-US">
                    <a:noFill/>
                  </a:rPr>
                  <a:t> </a:t>
                </a:r>
              </a:p>
            </p:txBody>
          </p:sp>
        </mc:Fallback>
      </mc:AlternateContent>
    </p:spTree>
    <p:extLst>
      <p:ext uri="{BB962C8B-B14F-4D97-AF65-F5344CB8AC3E}">
        <p14:creationId xmlns:p14="http://schemas.microsoft.com/office/powerpoint/2010/main" val="7359181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72D8B-AB66-4542-89A7-E43065F91D1E}"/>
              </a:ext>
            </a:extLst>
          </p:cNvPr>
          <p:cNvSpPr>
            <a:spLocks noGrp="1"/>
          </p:cNvSpPr>
          <p:nvPr>
            <p:ph type="title"/>
          </p:nvPr>
        </p:nvSpPr>
        <p:spPr>
          <a:xfrm>
            <a:off x="838200" y="365126"/>
            <a:ext cx="10515600" cy="1232446"/>
          </a:xfrm>
        </p:spPr>
        <p:txBody>
          <a:bodyPr>
            <a:normAutofit/>
          </a:bodyPr>
          <a:lstStyle/>
          <a:p>
            <a:r>
              <a:rPr lang="en-US" sz="3600" b="1" dirty="0">
                <a:latin typeface="Montserrat" pitchFamily="2" charset="77"/>
              </a:rPr>
              <a:t>Is the SHSAT Right for You?</a:t>
            </a:r>
            <a:endParaRPr lang="en-US" sz="3600" dirty="0">
              <a:latin typeface="Montserrat" pitchFamily="2" charset="77"/>
            </a:endParaRPr>
          </a:p>
        </p:txBody>
      </p:sp>
      <p:sp>
        <p:nvSpPr>
          <p:cNvPr id="3" name="Content Placeholder 2">
            <a:extLst>
              <a:ext uri="{FF2B5EF4-FFF2-40B4-BE49-F238E27FC236}">
                <a16:creationId xmlns:a16="http://schemas.microsoft.com/office/drawing/2014/main" id="{F84BFF5B-AF2D-B140-B4BC-EDBE11BFB7E2}"/>
              </a:ext>
            </a:extLst>
          </p:cNvPr>
          <p:cNvSpPr>
            <a:spLocks noGrp="1"/>
          </p:cNvSpPr>
          <p:nvPr>
            <p:ph idx="1"/>
          </p:nvPr>
        </p:nvSpPr>
        <p:spPr>
          <a:xfrm>
            <a:off x="838200" y="1597572"/>
            <a:ext cx="10515600" cy="4579391"/>
          </a:xfrm>
          <a:blipFill dpi="0" rotWithShape="1">
            <a:blip r:embed="rId4">
              <a:alphaModFix amt="0"/>
            </a:blip>
            <a:srcRect/>
            <a:tile tx="0" ty="0" sx="100000" sy="100000" flip="none" algn="tl"/>
          </a:blipFill>
        </p:spPr>
        <p:txBody>
          <a:bodyPr>
            <a:normAutofit/>
          </a:bodyPr>
          <a:lstStyle/>
          <a:p>
            <a:r>
              <a:rPr lang="en-US" sz="1800" dirty="0">
                <a:latin typeface="Montserrat" pitchFamily="2" charset="77"/>
              </a:rPr>
              <a:t>The SHSAT is not just for Stuyvesant</a:t>
            </a:r>
          </a:p>
          <a:p>
            <a:pPr lvl="1"/>
            <a:r>
              <a:rPr lang="en-US" sz="1800" dirty="0">
                <a:latin typeface="Montserrat" pitchFamily="2" charset="77"/>
              </a:rPr>
              <a:t>There are nine specialized high schools in New York City, eight of which require the SHSAT. The ninth, LaGuardia, requires portfolios specific to entrants’ respective disciplines instead.</a:t>
            </a:r>
          </a:p>
          <a:p>
            <a:r>
              <a:rPr lang="en-US" sz="1800" dirty="0">
                <a:latin typeface="Montserrat" pitchFamily="2" charset="77"/>
              </a:rPr>
              <a:t>The other six specialized schools represent a range of interests and requirements. </a:t>
            </a:r>
          </a:p>
          <a:p>
            <a:pPr lvl="1"/>
            <a:r>
              <a:rPr lang="en-US" sz="1800" dirty="0">
                <a:latin typeface="Montserrat" pitchFamily="2" charset="77"/>
              </a:rPr>
              <a:t>Scoring anywhere from 65% on up on the exam can gain students entrance to a specialized high school. </a:t>
            </a:r>
          </a:p>
          <a:p>
            <a:r>
              <a:rPr lang="en-US" sz="1800" dirty="0">
                <a:latin typeface="Montserrat" pitchFamily="2" charset="77"/>
              </a:rPr>
              <a:t>Yes, the test is difficult, but, no,  complete mastery of the SHSAT of it is not essential in order to benefit from it. </a:t>
            </a:r>
          </a:p>
          <a:p>
            <a:r>
              <a:rPr lang="en-US" sz="1800" dirty="0">
                <a:latin typeface="Montserrat" pitchFamily="2" charset="77"/>
              </a:rPr>
              <a:t>Please take advantage of one of a </a:t>
            </a:r>
            <a:r>
              <a:rPr lang="en-US" sz="1800" b="1" u="sng" dirty="0">
                <a:latin typeface="Montserrat" pitchFamily="2" charset="77"/>
              </a:rPr>
              <a:t>free</a:t>
            </a:r>
            <a:r>
              <a:rPr lang="en-US" sz="1800" dirty="0">
                <a:latin typeface="Montserrat" pitchFamily="2" charset="77"/>
              </a:rPr>
              <a:t> proctored SHSATs given throughout the year. </a:t>
            </a:r>
          </a:p>
          <a:p>
            <a:pPr lvl="1"/>
            <a:r>
              <a:rPr lang="en-US" sz="1800" dirty="0">
                <a:latin typeface="Montserrat" pitchFamily="2" charset="77"/>
              </a:rPr>
              <a:t>If you score within 50 points of a cutoff score, it’s worth pursing SHSAT prep. </a:t>
            </a:r>
          </a:p>
          <a:p>
            <a:pPr lvl="1"/>
            <a:r>
              <a:rPr lang="en-US" sz="1800" dirty="0">
                <a:latin typeface="Montserrat" pitchFamily="2" charset="77"/>
              </a:rPr>
              <a:t>If you are within 100 points, it’s a long shot but certainly worth considering! Having two high school options is great thing!</a:t>
            </a:r>
          </a:p>
        </p:txBody>
      </p:sp>
      <mc:AlternateContent xmlns:mc="http://schemas.openxmlformats.org/markup-compatibility/2006" xmlns:a14="http://schemas.microsoft.com/office/drawing/2010/main">
        <mc:Choice Requires="a14">
          <p:sp>
            <p:nvSpPr>
              <p:cNvPr id="4" name="Footer Placeholder 3">
                <a:extLst>
                  <a:ext uri="{FF2B5EF4-FFF2-40B4-BE49-F238E27FC236}">
                    <a16:creationId xmlns:a16="http://schemas.microsoft.com/office/drawing/2014/main" id="{1EC9052A-3981-4C4B-BBD6-8306465151B9}"/>
                  </a:ext>
                </a:extLst>
              </p:cNvPr>
              <p:cNvSpPr>
                <a:spLocks noGrp="1"/>
              </p:cNvSpPr>
              <p:nvPr>
                <p:ph type="ftr" sz="quarter" idx="11"/>
              </p:nvPr>
            </p:nvSpPr>
            <p:spPr>
              <a:xfrm>
                <a:off x="3077765" y="6311900"/>
                <a:ext cx="6036469" cy="365125"/>
              </a:xfrm>
            </p:spPr>
            <p:txBody>
              <a:bodyPr/>
              <a:lstStyle/>
              <a:p>
                <a:r>
                  <a:rPr lang="en-US" sz="1800" dirty="0" err="1">
                    <a:solidFill>
                      <a:schemeClr val="tx1"/>
                    </a:solidFill>
                    <a:latin typeface="Montserrat" pitchFamily="2" charset="77"/>
                  </a:rPr>
                  <a:t>ibidprep.com</a:t>
                </a:r>
                <a:r>
                  <a:rPr lang="en-US" sz="1800" dirty="0">
                    <a:solidFill>
                      <a:schemeClr val="tx1"/>
                    </a:solidFill>
                    <a:latin typeface="Montserrat" pitchFamily="2" charset="77"/>
                  </a:rPr>
                  <a:t> </a:t>
                </a:r>
                <a14:m>
                  <m:oMath xmlns:m="http://schemas.openxmlformats.org/officeDocument/2006/math">
                    <m:r>
                      <a:rPr lang="en-US" sz="1800" i="1" smtClean="0">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212.787.0374 </a:t>
                </a:r>
                <a14:m>
                  <m:oMath xmlns:m="http://schemas.openxmlformats.org/officeDocument/2006/math">
                    <m:r>
                      <a:rPr lang="en-US" sz="1800" i="1">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a:t>
                </a:r>
                <a:r>
                  <a:rPr lang="en-US" sz="1800" dirty="0" err="1">
                    <a:solidFill>
                      <a:schemeClr val="tx1"/>
                    </a:solidFill>
                    <a:latin typeface="Montserrat" pitchFamily="2" charset="77"/>
                  </a:rPr>
                  <a:t>info@ibidprep.com</a:t>
                </a:r>
                <a:endParaRPr lang="en-US" sz="1800" dirty="0">
                  <a:solidFill>
                    <a:schemeClr val="tx1"/>
                  </a:solidFill>
                  <a:latin typeface="Montserrat" pitchFamily="2" charset="77"/>
                </a:endParaRPr>
              </a:p>
            </p:txBody>
          </p:sp>
        </mc:Choice>
        <mc:Fallback xmlns="">
          <p:sp>
            <p:nvSpPr>
              <p:cNvPr id="4" name="Footer Placeholder 3">
                <a:extLst>
                  <a:ext uri="{FF2B5EF4-FFF2-40B4-BE49-F238E27FC236}">
                    <a16:creationId xmlns:a16="http://schemas.microsoft.com/office/drawing/2014/main" id="{1EC9052A-3981-4C4B-BBD6-8306465151B9}"/>
                  </a:ext>
                </a:extLst>
              </p:cNvPr>
              <p:cNvSpPr>
                <a:spLocks noGrp="1" noRot="1" noChangeAspect="1" noMove="1" noResize="1" noEditPoints="1" noAdjustHandles="1" noChangeArrowheads="1" noChangeShapeType="1" noTextEdit="1"/>
              </p:cNvSpPr>
              <p:nvPr>
                <p:ph type="ftr" sz="quarter" idx="11"/>
              </p:nvPr>
            </p:nvSpPr>
            <p:spPr>
              <a:xfrm>
                <a:off x="3077765" y="6311900"/>
                <a:ext cx="6036469" cy="365125"/>
              </a:xfrm>
              <a:blipFill>
                <a:blip r:embed="rId5"/>
                <a:stretch>
                  <a:fillRect l="-419" t="-6667" r="-419" b="-20000"/>
                </a:stretch>
              </a:blipFill>
            </p:spPr>
            <p:txBody>
              <a:bodyPr/>
              <a:lstStyle/>
              <a:p>
                <a:r>
                  <a:rPr lang="en-US">
                    <a:noFill/>
                  </a:rPr>
                  <a:t> </a:t>
                </a:r>
              </a:p>
            </p:txBody>
          </p:sp>
        </mc:Fallback>
      </mc:AlternateContent>
    </p:spTree>
    <p:extLst>
      <p:ext uri="{BB962C8B-B14F-4D97-AF65-F5344CB8AC3E}">
        <p14:creationId xmlns:p14="http://schemas.microsoft.com/office/powerpoint/2010/main" val="12155075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72D8B-AB66-4542-89A7-E43065F91D1E}"/>
              </a:ext>
            </a:extLst>
          </p:cNvPr>
          <p:cNvSpPr>
            <a:spLocks noGrp="1"/>
          </p:cNvSpPr>
          <p:nvPr>
            <p:ph type="title"/>
          </p:nvPr>
        </p:nvSpPr>
        <p:spPr>
          <a:xfrm>
            <a:off x="838200" y="365126"/>
            <a:ext cx="10515600" cy="571501"/>
          </a:xfrm>
        </p:spPr>
        <p:txBody>
          <a:bodyPr>
            <a:normAutofit/>
          </a:bodyPr>
          <a:lstStyle/>
          <a:p>
            <a:r>
              <a:rPr lang="en-US" sz="3200" b="1" i="1" dirty="0">
                <a:latin typeface="Montserrat" pitchFamily="2" charset="77"/>
              </a:rPr>
              <a:t>Yes, but should I take it?</a:t>
            </a:r>
          </a:p>
        </p:txBody>
      </p:sp>
      <p:sp>
        <p:nvSpPr>
          <p:cNvPr id="3" name="Content Placeholder 2">
            <a:extLst>
              <a:ext uri="{FF2B5EF4-FFF2-40B4-BE49-F238E27FC236}">
                <a16:creationId xmlns:a16="http://schemas.microsoft.com/office/drawing/2014/main" id="{F84BFF5B-AF2D-B140-B4BC-EDBE11BFB7E2}"/>
              </a:ext>
            </a:extLst>
          </p:cNvPr>
          <p:cNvSpPr>
            <a:spLocks noGrp="1"/>
          </p:cNvSpPr>
          <p:nvPr>
            <p:ph idx="1"/>
          </p:nvPr>
        </p:nvSpPr>
        <p:spPr>
          <a:xfrm>
            <a:off x="838200" y="936628"/>
            <a:ext cx="10515600" cy="5240336"/>
          </a:xfrm>
          <a:blipFill dpi="0" rotWithShape="1">
            <a:blip r:embed="rId3">
              <a:alphaModFix amt="0"/>
            </a:blip>
            <a:srcRect/>
            <a:tile tx="0" ty="0" sx="100000" sy="100000" flip="none" algn="tl"/>
          </a:blipFill>
        </p:spPr>
        <p:txBody>
          <a:bodyPr>
            <a:normAutofit/>
          </a:bodyPr>
          <a:lstStyle/>
          <a:p>
            <a:pPr marL="0" indent="0">
              <a:buNone/>
            </a:pPr>
            <a:r>
              <a:rPr lang="en-US" sz="2000" b="1" dirty="0">
                <a:latin typeface="Montserrat" pitchFamily="2" charset="77"/>
              </a:rPr>
              <a:t>Why you should:</a:t>
            </a:r>
          </a:p>
          <a:p>
            <a:pPr marL="0" indent="0">
              <a:buNone/>
            </a:pPr>
            <a:r>
              <a:rPr lang="en-US" sz="2000" dirty="0">
                <a:latin typeface="Montserrat" pitchFamily="2" charset="77"/>
              </a:rPr>
              <a:t>The SHSAT is the one opportunity you have to exert control over the high school admissions process. Unlike entry to every other type of high school, it’s simple: if you score above a certain score on the SHSAT you get that certain school!</a:t>
            </a:r>
          </a:p>
          <a:p>
            <a:pPr marL="0" indent="0">
              <a:buNone/>
            </a:pPr>
            <a:r>
              <a:rPr lang="en-US" sz="2000" dirty="0">
                <a:latin typeface="Montserrat" pitchFamily="2" charset="77"/>
              </a:rPr>
              <a:t>It’s only three hours, you spend that much time texting on a school night.</a:t>
            </a:r>
          </a:p>
          <a:p>
            <a:pPr marL="0" indent="0">
              <a:buNone/>
            </a:pPr>
            <a:r>
              <a:rPr lang="en-US" sz="2000" dirty="0">
                <a:latin typeface="Montserrat" pitchFamily="2" charset="77"/>
              </a:rPr>
              <a:t>It’s free!</a:t>
            </a:r>
          </a:p>
          <a:p>
            <a:pPr marL="0" indent="0">
              <a:buNone/>
            </a:pPr>
            <a:r>
              <a:rPr lang="en-US" sz="2000" dirty="0">
                <a:latin typeface="Montserrat" pitchFamily="2" charset="77"/>
              </a:rPr>
              <a:t>Your head will not explode if you do poorly.</a:t>
            </a:r>
          </a:p>
          <a:p>
            <a:pPr marL="0" indent="0">
              <a:buNone/>
            </a:pPr>
            <a:endParaRPr lang="en-US" sz="2000" b="1" dirty="0">
              <a:latin typeface="Montserrat" pitchFamily="2" charset="77"/>
            </a:endParaRPr>
          </a:p>
          <a:p>
            <a:pPr marL="0" indent="0">
              <a:buNone/>
            </a:pPr>
            <a:r>
              <a:rPr lang="en-US" sz="2000" b="1" dirty="0">
                <a:latin typeface="Montserrat" pitchFamily="2" charset="77"/>
              </a:rPr>
              <a:t>Why you should not:</a:t>
            </a:r>
          </a:p>
          <a:p>
            <a:pPr marL="0" indent="0">
              <a:buNone/>
            </a:pPr>
            <a:r>
              <a:rPr lang="en-US" sz="2000" dirty="0">
                <a:latin typeface="Montserrat" pitchFamily="2" charset="77"/>
              </a:rPr>
              <a:t>You absolutely know for certain that you do not want to go to a Specialized High School.</a:t>
            </a:r>
          </a:p>
          <a:p>
            <a:pPr marL="0" indent="0">
              <a:buNone/>
            </a:pPr>
            <a:r>
              <a:rPr lang="en-US" sz="2000" dirty="0">
                <a:latin typeface="Montserrat" pitchFamily="2" charset="77"/>
              </a:rPr>
              <a:t>It’s three hours!</a:t>
            </a:r>
          </a:p>
          <a:p>
            <a:pPr marL="0" indent="0">
              <a:buNone/>
            </a:pPr>
            <a:r>
              <a:rPr lang="en-US" sz="2000" dirty="0">
                <a:latin typeface="Montserrat" pitchFamily="2" charset="77"/>
              </a:rPr>
              <a:t>Your head might explode if you do poorly.</a:t>
            </a:r>
          </a:p>
        </p:txBody>
      </p:sp>
      <mc:AlternateContent xmlns:mc="http://schemas.openxmlformats.org/markup-compatibility/2006" xmlns:a14="http://schemas.microsoft.com/office/drawing/2010/main">
        <mc:Choice Requires="a14">
          <p:sp>
            <p:nvSpPr>
              <p:cNvPr id="4" name="Footer Placeholder 3">
                <a:extLst>
                  <a:ext uri="{FF2B5EF4-FFF2-40B4-BE49-F238E27FC236}">
                    <a16:creationId xmlns:a16="http://schemas.microsoft.com/office/drawing/2014/main" id="{1EC9052A-3981-4C4B-BBD6-8306465151B9}"/>
                  </a:ext>
                </a:extLst>
              </p:cNvPr>
              <p:cNvSpPr>
                <a:spLocks noGrp="1"/>
              </p:cNvSpPr>
              <p:nvPr>
                <p:ph type="ftr" sz="quarter" idx="11"/>
              </p:nvPr>
            </p:nvSpPr>
            <p:spPr>
              <a:xfrm>
                <a:off x="3077765" y="6311900"/>
                <a:ext cx="6036469" cy="365125"/>
              </a:xfrm>
            </p:spPr>
            <p:txBody>
              <a:bodyPr/>
              <a:lstStyle/>
              <a:p>
                <a:r>
                  <a:rPr lang="en-US" sz="1800" dirty="0" err="1">
                    <a:solidFill>
                      <a:schemeClr val="tx1"/>
                    </a:solidFill>
                    <a:latin typeface="Montserrat" pitchFamily="2" charset="77"/>
                  </a:rPr>
                  <a:t>ibidprep.com</a:t>
                </a:r>
                <a:r>
                  <a:rPr lang="en-US" sz="1800" dirty="0">
                    <a:solidFill>
                      <a:schemeClr val="tx1"/>
                    </a:solidFill>
                    <a:latin typeface="Montserrat" pitchFamily="2" charset="77"/>
                  </a:rPr>
                  <a:t> </a:t>
                </a:r>
                <a14:m>
                  <m:oMath xmlns:m="http://schemas.openxmlformats.org/officeDocument/2006/math">
                    <m:r>
                      <a:rPr lang="en-US" sz="1800" i="1" smtClean="0">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212.787.0374 </a:t>
                </a:r>
                <a14:m>
                  <m:oMath xmlns:m="http://schemas.openxmlformats.org/officeDocument/2006/math">
                    <m:r>
                      <a:rPr lang="en-US" sz="1800" i="1">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a:t>
                </a:r>
                <a:r>
                  <a:rPr lang="en-US" sz="1800" dirty="0" err="1">
                    <a:solidFill>
                      <a:schemeClr val="tx1"/>
                    </a:solidFill>
                    <a:latin typeface="Montserrat" pitchFamily="2" charset="77"/>
                  </a:rPr>
                  <a:t>info@ibidprep.com</a:t>
                </a:r>
                <a:endParaRPr lang="en-US" sz="1800" dirty="0">
                  <a:solidFill>
                    <a:schemeClr val="tx1"/>
                  </a:solidFill>
                  <a:latin typeface="Montserrat" pitchFamily="2" charset="77"/>
                </a:endParaRPr>
              </a:p>
            </p:txBody>
          </p:sp>
        </mc:Choice>
        <mc:Fallback xmlns="">
          <p:sp>
            <p:nvSpPr>
              <p:cNvPr id="4" name="Footer Placeholder 3">
                <a:extLst>
                  <a:ext uri="{FF2B5EF4-FFF2-40B4-BE49-F238E27FC236}">
                    <a16:creationId xmlns:a16="http://schemas.microsoft.com/office/drawing/2014/main" id="{1EC9052A-3981-4C4B-BBD6-8306465151B9}"/>
                  </a:ext>
                </a:extLst>
              </p:cNvPr>
              <p:cNvSpPr>
                <a:spLocks noGrp="1" noRot="1" noChangeAspect="1" noMove="1" noResize="1" noEditPoints="1" noAdjustHandles="1" noChangeArrowheads="1" noChangeShapeType="1" noTextEdit="1"/>
              </p:cNvSpPr>
              <p:nvPr>
                <p:ph type="ftr" sz="quarter" idx="11"/>
              </p:nvPr>
            </p:nvSpPr>
            <p:spPr>
              <a:xfrm>
                <a:off x="3077765" y="6311900"/>
                <a:ext cx="6036469" cy="365125"/>
              </a:xfrm>
              <a:blipFill>
                <a:blip r:embed="rId4"/>
                <a:stretch>
                  <a:fillRect l="-419" t="-6667" r="-419" b="-20000"/>
                </a:stretch>
              </a:blipFill>
            </p:spPr>
            <p:txBody>
              <a:bodyPr/>
              <a:lstStyle/>
              <a:p>
                <a:r>
                  <a:rPr lang="en-US">
                    <a:noFill/>
                  </a:rPr>
                  <a:t> </a:t>
                </a:r>
              </a:p>
            </p:txBody>
          </p:sp>
        </mc:Fallback>
      </mc:AlternateContent>
    </p:spTree>
    <p:extLst>
      <p:ext uri="{BB962C8B-B14F-4D97-AF65-F5344CB8AC3E}">
        <p14:creationId xmlns:p14="http://schemas.microsoft.com/office/powerpoint/2010/main" val="41857424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72D8B-AB66-4542-89A7-E43065F91D1E}"/>
              </a:ext>
            </a:extLst>
          </p:cNvPr>
          <p:cNvSpPr>
            <a:spLocks noGrp="1"/>
          </p:cNvSpPr>
          <p:nvPr>
            <p:ph type="title"/>
          </p:nvPr>
        </p:nvSpPr>
        <p:spPr>
          <a:xfrm>
            <a:off x="838200" y="365126"/>
            <a:ext cx="10515600" cy="706438"/>
          </a:xfrm>
        </p:spPr>
        <p:txBody>
          <a:bodyPr>
            <a:normAutofit/>
          </a:bodyPr>
          <a:lstStyle/>
          <a:p>
            <a:r>
              <a:rPr lang="en-US" sz="3200" b="1" dirty="0">
                <a:latin typeface="Montserrat" pitchFamily="2" charset="77"/>
              </a:rPr>
              <a:t>SHSAT Breakdown</a:t>
            </a:r>
          </a:p>
        </p:txBody>
      </p:sp>
      <p:sp>
        <p:nvSpPr>
          <p:cNvPr id="3" name="Content Placeholder 2">
            <a:extLst>
              <a:ext uri="{FF2B5EF4-FFF2-40B4-BE49-F238E27FC236}">
                <a16:creationId xmlns:a16="http://schemas.microsoft.com/office/drawing/2014/main" id="{F84BFF5B-AF2D-B140-B4BC-EDBE11BFB7E2}"/>
              </a:ext>
            </a:extLst>
          </p:cNvPr>
          <p:cNvSpPr>
            <a:spLocks noGrp="1"/>
          </p:cNvSpPr>
          <p:nvPr>
            <p:ph idx="1"/>
          </p:nvPr>
        </p:nvSpPr>
        <p:spPr>
          <a:xfrm>
            <a:off x="838200" y="1071564"/>
            <a:ext cx="10515600" cy="5105399"/>
          </a:xfrm>
          <a:blipFill dpi="0" rotWithShape="1">
            <a:blip r:embed="rId4">
              <a:alphaModFix amt="0"/>
            </a:blip>
            <a:srcRect/>
            <a:tile tx="0" ty="0" sx="100000" sy="100000" flip="none" algn="tl"/>
          </a:blipFill>
        </p:spPr>
        <p:txBody>
          <a:bodyPr>
            <a:normAutofit fontScale="92500" lnSpcReduction="10000"/>
          </a:bodyPr>
          <a:lstStyle/>
          <a:p>
            <a:pPr lvl="0"/>
            <a:r>
              <a:rPr lang="en-US" dirty="0"/>
              <a:t>Section Breakdown</a:t>
            </a:r>
          </a:p>
          <a:p>
            <a:pPr marL="457200" lvl="1" indent="0" algn="just">
              <a:buNone/>
            </a:pPr>
            <a:r>
              <a:rPr lang="en-US" sz="1900" dirty="0">
                <a:latin typeface="Montserrat" pitchFamily="2" charset="77"/>
              </a:rPr>
              <a:t>The SHSAT is divided into a Verbal and a Math section each with 57 questions. Seven questions in each section are ”field” questions. That means there are questions that the test makers are trying out on you. These questions do not count toward your score, and you won’t know which they are. However, take heart! If a question on the test strikes you as super weird, it just might be a field question, so don’t sweat it.</a:t>
            </a:r>
          </a:p>
          <a:p>
            <a:pPr lvl="1"/>
            <a:r>
              <a:rPr lang="en-US" dirty="0"/>
              <a:t>Verbal Section</a:t>
            </a:r>
          </a:p>
          <a:p>
            <a:pPr lvl="2"/>
            <a:r>
              <a:rPr lang="en-US" dirty="0"/>
              <a:t>Revising &amp; Editing— 9-12 Twelve questions </a:t>
            </a:r>
          </a:p>
          <a:p>
            <a:pPr lvl="2"/>
            <a:r>
              <a:rPr lang="en-US" dirty="0"/>
              <a:t>Reading Comprehension—6-7 passages;45-47 questions</a:t>
            </a:r>
          </a:p>
          <a:p>
            <a:pPr lvl="3"/>
            <a:r>
              <a:rPr lang="en-US" cap="small" dirty="0"/>
              <a:t>Non Fiction—1-2 Passages</a:t>
            </a:r>
          </a:p>
          <a:p>
            <a:pPr lvl="3"/>
            <a:r>
              <a:rPr lang="en-US" cap="small" dirty="0"/>
              <a:t>Non-Fiction w Data—1 Passage</a:t>
            </a:r>
          </a:p>
          <a:p>
            <a:pPr lvl="3"/>
            <a:r>
              <a:rPr lang="en-US" cap="small" dirty="0"/>
              <a:t>Fiction —1-2 Passages</a:t>
            </a:r>
          </a:p>
          <a:p>
            <a:pPr lvl="3"/>
            <a:r>
              <a:rPr lang="en-US" cap="small" dirty="0"/>
              <a:t>Poetry—1-2 Passage </a:t>
            </a:r>
          </a:p>
          <a:p>
            <a:pPr lvl="1"/>
            <a:r>
              <a:rPr lang="en-US" dirty="0"/>
              <a:t>Math Section</a:t>
            </a:r>
            <a:r>
              <a:rPr lang="en-US" sz="1900" dirty="0"/>
              <a:t>—[number of questions per topic approximate]</a:t>
            </a:r>
          </a:p>
          <a:p>
            <a:pPr lvl="3"/>
            <a:r>
              <a:rPr lang="en-US" cap="small" dirty="0"/>
              <a:t>Arithmetic &amp; Number Concepts—12-18 Questions</a:t>
            </a:r>
          </a:p>
          <a:p>
            <a:pPr lvl="3"/>
            <a:r>
              <a:rPr lang="en-US" cap="small" dirty="0"/>
              <a:t>Algebra—18-24 Questions</a:t>
            </a:r>
          </a:p>
          <a:p>
            <a:pPr lvl="3"/>
            <a:r>
              <a:rPr lang="en-US" cap="small" dirty="0"/>
              <a:t>Geometry—12-18 Questions</a:t>
            </a:r>
          </a:p>
          <a:p>
            <a:pPr marL="0" indent="0">
              <a:buNone/>
            </a:pPr>
            <a:endParaRPr lang="en-US" sz="1600" dirty="0">
              <a:latin typeface="Montserrat" pitchFamily="2" charset="77"/>
            </a:endParaRPr>
          </a:p>
          <a:p>
            <a:pPr lvl="1"/>
            <a:endParaRPr lang="en-US" dirty="0"/>
          </a:p>
        </p:txBody>
      </p:sp>
      <mc:AlternateContent xmlns:mc="http://schemas.openxmlformats.org/markup-compatibility/2006" xmlns:a14="http://schemas.microsoft.com/office/drawing/2010/main">
        <mc:Choice Requires="a14">
          <p:sp>
            <p:nvSpPr>
              <p:cNvPr id="4" name="Footer Placeholder 3">
                <a:extLst>
                  <a:ext uri="{FF2B5EF4-FFF2-40B4-BE49-F238E27FC236}">
                    <a16:creationId xmlns:a16="http://schemas.microsoft.com/office/drawing/2014/main" id="{1EC9052A-3981-4C4B-BBD6-8306465151B9}"/>
                  </a:ext>
                </a:extLst>
              </p:cNvPr>
              <p:cNvSpPr>
                <a:spLocks noGrp="1"/>
              </p:cNvSpPr>
              <p:nvPr>
                <p:ph type="ftr" sz="quarter" idx="11"/>
              </p:nvPr>
            </p:nvSpPr>
            <p:spPr>
              <a:xfrm>
                <a:off x="3077765" y="6311900"/>
                <a:ext cx="6036469" cy="365125"/>
              </a:xfrm>
            </p:spPr>
            <p:txBody>
              <a:bodyPr/>
              <a:lstStyle/>
              <a:p>
                <a:r>
                  <a:rPr lang="en-US" sz="1800" dirty="0" err="1">
                    <a:solidFill>
                      <a:schemeClr val="tx1"/>
                    </a:solidFill>
                    <a:latin typeface="Montserrat" pitchFamily="2" charset="77"/>
                  </a:rPr>
                  <a:t>ibidprep.com</a:t>
                </a:r>
                <a:r>
                  <a:rPr lang="en-US" sz="1800" dirty="0">
                    <a:solidFill>
                      <a:schemeClr val="tx1"/>
                    </a:solidFill>
                    <a:latin typeface="Montserrat" pitchFamily="2" charset="77"/>
                  </a:rPr>
                  <a:t> </a:t>
                </a:r>
                <a14:m>
                  <m:oMath xmlns:m="http://schemas.openxmlformats.org/officeDocument/2006/math">
                    <m:r>
                      <a:rPr lang="en-US" sz="1800" i="1" smtClean="0">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212.787.0374 </a:t>
                </a:r>
                <a14:m>
                  <m:oMath xmlns:m="http://schemas.openxmlformats.org/officeDocument/2006/math">
                    <m:r>
                      <a:rPr lang="en-US" sz="1800" i="1">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a:t>
                </a:r>
                <a:r>
                  <a:rPr lang="en-US" sz="1800" dirty="0" err="1">
                    <a:solidFill>
                      <a:schemeClr val="tx1"/>
                    </a:solidFill>
                    <a:latin typeface="Montserrat" pitchFamily="2" charset="77"/>
                  </a:rPr>
                  <a:t>info@ibidprep.com</a:t>
                </a:r>
                <a:endParaRPr lang="en-US" sz="1800" dirty="0">
                  <a:solidFill>
                    <a:schemeClr val="tx1"/>
                  </a:solidFill>
                  <a:latin typeface="Montserrat" pitchFamily="2" charset="77"/>
                </a:endParaRPr>
              </a:p>
            </p:txBody>
          </p:sp>
        </mc:Choice>
        <mc:Fallback xmlns="">
          <p:sp>
            <p:nvSpPr>
              <p:cNvPr id="4" name="Footer Placeholder 3">
                <a:extLst>
                  <a:ext uri="{FF2B5EF4-FFF2-40B4-BE49-F238E27FC236}">
                    <a16:creationId xmlns:a16="http://schemas.microsoft.com/office/drawing/2014/main" id="{1EC9052A-3981-4C4B-BBD6-8306465151B9}"/>
                  </a:ext>
                </a:extLst>
              </p:cNvPr>
              <p:cNvSpPr>
                <a:spLocks noGrp="1" noRot="1" noChangeAspect="1" noMove="1" noResize="1" noEditPoints="1" noAdjustHandles="1" noChangeArrowheads="1" noChangeShapeType="1" noTextEdit="1"/>
              </p:cNvSpPr>
              <p:nvPr>
                <p:ph type="ftr" sz="quarter" idx="11"/>
              </p:nvPr>
            </p:nvSpPr>
            <p:spPr>
              <a:xfrm>
                <a:off x="3077765" y="6311900"/>
                <a:ext cx="6036469" cy="365125"/>
              </a:xfrm>
              <a:blipFill>
                <a:blip r:embed="rId5"/>
                <a:stretch>
                  <a:fillRect l="-419" t="-6667" r="-419" b="-20000"/>
                </a:stretch>
              </a:blipFill>
            </p:spPr>
            <p:txBody>
              <a:bodyPr/>
              <a:lstStyle/>
              <a:p>
                <a:r>
                  <a:rPr lang="en-US">
                    <a:noFill/>
                  </a:rPr>
                  <a:t> </a:t>
                </a:r>
              </a:p>
            </p:txBody>
          </p:sp>
        </mc:Fallback>
      </mc:AlternateContent>
    </p:spTree>
    <p:extLst>
      <p:ext uri="{BB962C8B-B14F-4D97-AF65-F5344CB8AC3E}">
        <p14:creationId xmlns:p14="http://schemas.microsoft.com/office/powerpoint/2010/main" val="23354001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72D8B-AB66-4542-89A7-E43065F91D1E}"/>
              </a:ext>
            </a:extLst>
          </p:cNvPr>
          <p:cNvSpPr>
            <a:spLocks noGrp="1"/>
          </p:cNvSpPr>
          <p:nvPr>
            <p:ph type="title"/>
          </p:nvPr>
        </p:nvSpPr>
        <p:spPr>
          <a:xfrm>
            <a:off x="838200" y="365126"/>
            <a:ext cx="10515600" cy="706438"/>
          </a:xfrm>
        </p:spPr>
        <p:txBody>
          <a:bodyPr>
            <a:normAutofit/>
          </a:bodyPr>
          <a:lstStyle/>
          <a:p>
            <a:r>
              <a:rPr lang="en-US" sz="3600" b="1" dirty="0">
                <a:latin typeface="Montserrat" pitchFamily="2" charset="77"/>
              </a:rPr>
              <a:t>Test Material</a:t>
            </a:r>
          </a:p>
        </p:txBody>
      </p:sp>
      <p:sp>
        <p:nvSpPr>
          <p:cNvPr id="3" name="Content Placeholder 2">
            <a:extLst>
              <a:ext uri="{FF2B5EF4-FFF2-40B4-BE49-F238E27FC236}">
                <a16:creationId xmlns:a16="http://schemas.microsoft.com/office/drawing/2014/main" id="{F84BFF5B-AF2D-B140-B4BC-EDBE11BFB7E2}"/>
              </a:ext>
            </a:extLst>
          </p:cNvPr>
          <p:cNvSpPr>
            <a:spLocks noGrp="1"/>
          </p:cNvSpPr>
          <p:nvPr>
            <p:ph idx="1"/>
          </p:nvPr>
        </p:nvSpPr>
        <p:spPr>
          <a:xfrm>
            <a:off x="838200" y="1071564"/>
            <a:ext cx="10515600" cy="5105399"/>
          </a:xfrm>
          <a:blipFill dpi="0" rotWithShape="1">
            <a:blip r:embed="rId3">
              <a:alphaModFix amt="0"/>
            </a:blip>
            <a:srcRect/>
            <a:tile tx="0" ty="0" sx="100000" sy="100000" flip="none" algn="tl"/>
          </a:blipFill>
        </p:spPr>
        <p:txBody>
          <a:bodyPr>
            <a:normAutofit/>
          </a:bodyPr>
          <a:lstStyle/>
          <a:p>
            <a:pPr marL="0" lvl="0" indent="0">
              <a:buNone/>
            </a:pPr>
            <a:r>
              <a:rPr lang="en-US" sz="2000" dirty="0">
                <a:latin typeface="Montserrat" pitchFamily="2" charset="77"/>
              </a:rPr>
              <a:t>The SHSAT requires a command of grade level skills and beyond into 8</a:t>
            </a:r>
            <a:r>
              <a:rPr lang="en-US" sz="2000" baseline="30000" dirty="0">
                <a:latin typeface="Montserrat" pitchFamily="2" charset="77"/>
              </a:rPr>
              <a:t>th</a:t>
            </a:r>
            <a:r>
              <a:rPr lang="en-US" sz="2000" dirty="0">
                <a:latin typeface="Montserrat" pitchFamily="2" charset="77"/>
              </a:rPr>
              <a:t> Grade.</a:t>
            </a:r>
          </a:p>
          <a:p>
            <a:pPr marL="0" indent="0">
              <a:lnSpc>
                <a:spcPct val="100000"/>
              </a:lnSpc>
              <a:buNone/>
            </a:pPr>
            <a:r>
              <a:rPr lang="en-US" sz="2000" dirty="0">
                <a:latin typeface="Montserrat" pitchFamily="2" charset="77"/>
              </a:rPr>
              <a:t>Verbal: </a:t>
            </a:r>
          </a:p>
          <a:p>
            <a:pPr>
              <a:lnSpc>
                <a:spcPct val="100000"/>
              </a:lnSpc>
            </a:pPr>
            <a:r>
              <a:rPr lang="en-US" sz="2000" dirty="0">
                <a:latin typeface="Montserrat" pitchFamily="2" charset="77"/>
              </a:rPr>
              <a:t>Revising &amp; Editing— Students should be familiar with:</a:t>
            </a:r>
          </a:p>
          <a:p>
            <a:pPr lvl="1">
              <a:lnSpc>
                <a:spcPct val="100000"/>
              </a:lnSpc>
            </a:pPr>
            <a:r>
              <a:rPr lang="en-US" sz="2000" dirty="0">
                <a:latin typeface="Montserrat" pitchFamily="2" charset="77"/>
              </a:rPr>
              <a:t>Parts of speech</a:t>
            </a:r>
          </a:p>
          <a:p>
            <a:pPr lvl="1">
              <a:lnSpc>
                <a:spcPct val="100000"/>
              </a:lnSpc>
            </a:pPr>
            <a:r>
              <a:rPr lang="en-US" sz="2000" dirty="0">
                <a:latin typeface="Montserrat" pitchFamily="2" charset="77"/>
              </a:rPr>
              <a:t>Basic rules of grammar: subject/verb agreement, parallel structure, modifiers</a:t>
            </a:r>
          </a:p>
          <a:p>
            <a:pPr lvl="1">
              <a:lnSpc>
                <a:spcPct val="100000"/>
              </a:lnSpc>
            </a:pPr>
            <a:r>
              <a:rPr lang="en-US" sz="2000" dirty="0">
                <a:latin typeface="Montserrat" pitchFamily="2" charset="77"/>
              </a:rPr>
              <a:t>Punctuation</a:t>
            </a:r>
          </a:p>
          <a:p>
            <a:pPr lvl="1">
              <a:lnSpc>
                <a:spcPct val="100000"/>
              </a:lnSpc>
            </a:pPr>
            <a:r>
              <a:rPr lang="en-US" sz="2000" dirty="0">
                <a:latin typeface="Montserrat" pitchFamily="2" charset="77"/>
              </a:rPr>
              <a:t>Usage</a:t>
            </a:r>
          </a:p>
          <a:p>
            <a:pPr lvl="1">
              <a:lnSpc>
                <a:spcPct val="100000"/>
              </a:lnSpc>
            </a:pPr>
            <a:r>
              <a:rPr lang="en-US" sz="2000" dirty="0">
                <a:latin typeface="Montserrat" pitchFamily="2" charset="77"/>
              </a:rPr>
              <a:t>Editing: sentence and paragraph structure</a:t>
            </a:r>
          </a:p>
          <a:p>
            <a:r>
              <a:rPr lang="en-US" sz="2000" dirty="0">
                <a:latin typeface="Montserrat" pitchFamily="2" charset="77"/>
              </a:rPr>
              <a:t>Reading Comprehension</a:t>
            </a:r>
          </a:p>
          <a:p>
            <a:pPr lvl="1"/>
            <a:r>
              <a:rPr lang="en-US" sz="2000" dirty="0">
                <a:latin typeface="Montserrat" pitchFamily="2" charset="77"/>
              </a:rPr>
              <a:t>Students should be comfortable reading for form, content, detail and be able to analyze what they read on a moderately complex level.</a:t>
            </a:r>
          </a:p>
          <a:p>
            <a:pPr marL="0" lvl="0" indent="0">
              <a:buNone/>
            </a:pPr>
            <a:endParaRPr lang="en-US" sz="1800" dirty="0">
              <a:latin typeface="Montserrat" pitchFamily="2" charset="77"/>
            </a:endParaRPr>
          </a:p>
          <a:p>
            <a:pPr lvl="1"/>
            <a:endParaRPr lang="en-US" sz="1800" dirty="0"/>
          </a:p>
        </p:txBody>
      </p:sp>
      <mc:AlternateContent xmlns:mc="http://schemas.openxmlformats.org/markup-compatibility/2006" xmlns:a14="http://schemas.microsoft.com/office/drawing/2010/main">
        <mc:Choice Requires="a14">
          <p:sp>
            <p:nvSpPr>
              <p:cNvPr id="4" name="Footer Placeholder 3">
                <a:extLst>
                  <a:ext uri="{FF2B5EF4-FFF2-40B4-BE49-F238E27FC236}">
                    <a16:creationId xmlns:a16="http://schemas.microsoft.com/office/drawing/2014/main" id="{1EC9052A-3981-4C4B-BBD6-8306465151B9}"/>
                  </a:ext>
                </a:extLst>
              </p:cNvPr>
              <p:cNvSpPr>
                <a:spLocks noGrp="1"/>
              </p:cNvSpPr>
              <p:nvPr>
                <p:ph type="ftr" sz="quarter" idx="11"/>
              </p:nvPr>
            </p:nvSpPr>
            <p:spPr>
              <a:xfrm>
                <a:off x="3077765" y="6311900"/>
                <a:ext cx="6036469" cy="365125"/>
              </a:xfrm>
            </p:spPr>
            <p:txBody>
              <a:bodyPr/>
              <a:lstStyle/>
              <a:p>
                <a:r>
                  <a:rPr lang="en-US" sz="1800" dirty="0" err="1">
                    <a:solidFill>
                      <a:schemeClr val="tx1"/>
                    </a:solidFill>
                    <a:latin typeface="Montserrat" pitchFamily="2" charset="77"/>
                  </a:rPr>
                  <a:t>ibidprep.com</a:t>
                </a:r>
                <a:r>
                  <a:rPr lang="en-US" sz="1800" dirty="0">
                    <a:solidFill>
                      <a:schemeClr val="tx1"/>
                    </a:solidFill>
                    <a:latin typeface="Montserrat" pitchFamily="2" charset="77"/>
                  </a:rPr>
                  <a:t> </a:t>
                </a:r>
                <a14:m>
                  <m:oMath xmlns:m="http://schemas.openxmlformats.org/officeDocument/2006/math">
                    <m:r>
                      <a:rPr lang="en-US" sz="1800" i="1" smtClean="0">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212.787.0374 </a:t>
                </a:r>
                <a14:m>
                  <m:oMath xmlns:m="http://schemas.openxmlformats.org/officeDocument/2006/math">
                    <m:r>
                      <a:rPr lang="en-US" sz="1800" i="1">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a:t>
                </a:r>
                <a:r>
                  <a:rPr lang="en-US" sz="1800" dirty="0" err="1">
                    <a:solidFill>
                      <a:schemeClr val="tx1"/>
                    </a:solidFill>
                    <a:latin typeface="Montserrat" pitchFamily="2" charset="77"/>
                  </a:rPr>
                  <a:t>info@ibidprep.com</a:t>
                </a:r>
                <a:endParaRPr lang="en-US" sz="1800" dirty="0">
                  <a:solidFill>
                    <a:schemeClr val="tx1"/>
                  </a:solidFill>
                  <a:latin typeface="Montserrat" pitchFamily="2" charset="77"/>
                </a:endParaRPr>
              </a:p>
            </p:txBody>
          </p:sp>
        </mc:Choice>
        <mc:Fallback xmlns="">
          <p:sp>
            <p:nvSpPr>
              <p:cNvPr id="4" name="Footer Placeholder 3">
                <a:extLst>
                  <a:ext uri="{FF2B5EF4-FFF2-40B4-BE49-F238E27FC236}">
                    <a16:creationId xmlns:a16="http://schemas.microsoft.com/office/drawing/2014/main" id="{1EC9052A-3981-4C4B-BBD6-8306465151B9}"/>
                  </a:ext>
                </a:extLst>
              </p:cNvPr>
              <p:cNvSpPr>
                <a:spLocks noGrp="1" noRot="1" noChangeAspect="1" noMove="1" noResize="1" noEditPoints="1" noAdjustHandles="1" noChangeArrowheads="1" noChangeShapeType="1" noTextEdit="1"/>
              </p:cNvSpPr>
              <p:nvPr>
                <p:ph type="ftr" sz="quarter" idx="11"/>
              </p:nvPr>
            </p:nvSpPr>
            <p:spPr>
              <a:xfrm>
                <a:off x="3077765" y="6311900"/>
                <a:ext cx="6036469" cy="365125"/>
              </a:xfrm>
              <a:blipFill>
                <a:blip r:embed="rId4"/>
                <a:stretch>
                  <a:fillRect l="-419" t="-6667" r="-419" b="-20000"/>
                </a:stretch>
              </a:blipFill>
            </p:spPr>
            <p:txBody>
              <a:bodyPr/>
              <a:lstStyle/>
              <a:p>
                <a:r>
                  <a:rPr lang="en-US">
                    <a:noFill/>
                  </a:rPr>
                  <a:t> </a:t>
                </a:r>
              </a:p>
            </p:txBody>
          </p:sp>
        </mc:Fallback>
      </mc:AlternateContent>
    </p:spTree>
    <p:extLst>
      <p:ext uri="{BB962C8B-B14F-4D97-AF65-F5344CB8AC3E}">
        <p14:creationId xmlns:p14="http://schemas.microsoft.com/office/powerpoint/2010/main" val="20969889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72D8B-AB66-4542-89A7-E43065F91D1E}"/>
              </a:ext>
            </a:extLst>
          </p:cNvPr>
          <p:cNvSpPr>
            <a:spLocks noGrp="1"/>
          </p:cNvSpPr>
          <p:nvPr>
            <p:ph type="title"/>
          </p:nvPr>
        </p:nvSpPr>
        <p:spPr>
          <a:xfrm>
            <a:off x="838200" y="365126"/>
            <a:ext cx="10515600" cy="706438"/>
          </a:xfrm>
        </p:spPr>
        <p:txBody>
          <a:bodyPr>
            <a:normAutofit/>
          </a:bodyPr>
          <a:lstStyle/>
          <a:p>
            <a:r>
              <a:rPr lang="en-US" sz="3600" b="1" dirty="0">
                <a:latin typeface="Montserrat" pitchFamily="2" charset="77"/>
              </a:rPr>
              <a:t>Test Material</a:t>
            </a:r>
          </a:p>
        </p:txBody>
      </p:sp>
      <p:sp>
        <p:nvSpPr>
          <p:cNvPr id="3" name="Content Placeholder 2">
            <a:extLst>
              <a:ext uri="{FF2B5EF4-FFF2-40B4-BE49-F238E27FC236}">
                <a16:creationId xmlns:a16="http://schemas.microsoft.com/office/drawing/2014/main" id="{F84BFF5B-AF2D-B140-B4BC-EDBE11BFB7E2}"/>
              </a:ext>
            </a:extLst>
          </p:cNvPr>
          <p:cNvSpPr>
            <a:spLocks noGrp="1"/>
          </p:cNvSpPr>
          <p:nvPr>
            <p:ph idx="1"/>
          </p:nvPr>
        </p:nvSpPr>
        <p:spPr>
          <a:xfrm>
            <a:off x="838200" y="1071564"/>
            <a:ext cx="10515600" cy="5105399"/>
          </a:xfrm>
          <a:blipFill dpi="0" rotWithShape="1">
            <a:blip r:embed="rId3">
              <a:alphaModFix amt="0"/>
            </a:blip>
            <a:srcRect/>
            <a:tile tx="0" ty="0" sx="100000" sy="100000" flip="none" algn="tl"/>
          </a:blipFill>
        </p:spPr>
        <p:txBody>
          <a:bodyPr>
            <a:normAutofit/>
          </a:bodyPr>
          <a:lstStyle/>
          <a:p>
            <a:pPr marL="0" lvl="0" indent="0">
              <a:buNone/>
            </a:pPr>
            <a:r>
              <a:rPr lang="en-US" sz="2000" dirty="0">
                <a:latin typeface="Montserrat" pitchFamily="2" charset="77"/>
              </a:rPr>
              <a:t>On the Math section calculators are not  allowed and only one scrap piece of paper may be used, so learn to write out all your work and learn to do it efficiently. </a:t>
            </a:r>
          </a:p>
          <a:p>
            <a:pPr marL="0" indent="0">
              <a:buNone/>
            </a:pPr>
            <a:r>
              <a:rPr lang="en-US" sz="2000" dirty="0">
                <a:latin typeface="Montserrat" pitchFamily="2" charset="77"/>
              </a:rPr>
              <a:t>Math—Students should be familiar with:</a:t>
            </a:r>
          </a:p>
          <a:p>
            <a:pPr lvl="1">
              <a:lnSpc>
                <a:spcPct val="100000"/>
              </a:lnSpc>
            </a:pPr>
            <a:r>
              <a:rPr lang="en-US" sz="1800" dirty="0">
                <a:latin typeface="Montserrat" pitchFamily="2" charset="77"/>
              </a:rPr>
              <a:t>Foundational  Math Operations: addition, subtraction, long multiplication and division</a:t>
            </a:r>
          </a:p>
          <a:p>
            <a:pPr lvl="1">
              <a:lnSpc>
                <a:spcPct val="100000"/>
              </a:lnSpc>
            </a:pPr>
            <a:r>
              <a:rPr lang="en-US" sz="1800" dirty="0">
                <a:latin typeface="Montserrat" pitchFamily="2" charset="77"/>
              </a:rPr>
              <a:t>Foundational  Math Topics: Mean/mode/median, scientific notation, working with fractions, decimals and percentages</a:t>
            </a:r>
          </a:p>
          <a:p>
            <a:pPr lvl="1">
              <a:lnSpc>
                <a:spcPct val="100000"/>
              </a:lnSpc>
            </a:pPr>
            <a:r>
              <a:rPr lang="en-US" sz="1800" dirty="0">
                <a:latin typeface="Montserrat" pitchFamily="2" charset="77"/>
              </a:rPr>
              <a:t>Number Knowledge—Properties of prime numbers, integers, odd and even numbers, negatives, ratios and number lines</a:t>
            </a:r>
          </a:p>
          <a:p>
            <a:pPr lvl="1">
              <a:lnSpc>
                <a:spcPct val="100000"/>
              </a:lnSpc>
            </a:pPr>
            <a:r>
              <a:rPr lang="en-US" sz="1800" dirty="0">
                <a:latin typeface="Montserrat" pitchFamily="2" charset="77"/>
              </a:rPr>
              <a:t>Algebra—Fluid ability to solve for </a:t>
            </a:r>
            <a:r>
              <a:rPr lang="en-US" sz="1800" i="1" dirty="0">
                <a:latin typeface="Montserrat" pitchFamily="2" charset="77"/>
              </a:rPr>
              <a:t>x </a:t>
            </a:r>
            <a:r>
              <a:rPr lang="en-US" sz="1800" dirty="0">
                <a:latin typeface="Montserrat" pitchFamily="2" charset="77"/>
              </a:rPr>
              <a:t>and set up and execute word problems</a:t>
            </a:r>
            <a:endParaRPr lang="en-US" sz="1800" i="1" dirty="0">
              <a:latin typeface="Montserrat" pitchFamily="2" charset="77"/>
            </a:endParaRPr>
          </a:p>
          <a:p>
            <a:pPr lvl="1"/>
            <a:r>
              <a:rPr lang="en-US" sz="1800" dirty="0">
                <a:latin typeface="Montserrat" pitchFamily="2" charset="77"/>
              </a:rPr>
              <a:t>Geometry—A basic knowledge of formulas and approaches to two and three dimensional geometry is also required.</a:t>
            </a:r>
          </a:p>
          <a:p>
            <a:endParaRPr lang="en-US" sz="2000" dirty="0">
              <a:latin typeface="Montserrat" pitchFamily="2" charset="77"/>
            </a:endParaRPr>
          </a:p>
          <a:p>
            <a:pPr lvl="1"/>
            <a:endParaRPr lang="en-US" sz="1800" dirty="0"/>
          </a:p>
        </p:txBody>
      </p:sp>
      <mc:AlternateContent xmlns:mc="http://schemas.openxmlformats.org/markup-compatibility/2006" xmlns:a14="http://schemas.microsoft.com/office/drawing/2010/main">
        <mc:Choice Requires="a14">
          <p:sp>
            <p:nvSpPr>
              <p:cNvPr id="4" name="Footer Placeholder 3">
                <a:extLst>
                  <a:ext uri="{FF2B5EF4-FFF2-40B4-BE49-F238E27FC236}">
                    <a16:creationId xmlns:a16="http://schemas.microsoft.com/office/drawing/2014/main" id="{1EC9052A-3981-4C4B-BBD6-8306465151B9}"/>
                  </a:ext>
                </a:extLst>
              </p:cNvPr>
              <p:cNvSpPr>
                <a:spLocks noGrp="1"/>
              </p:cNvSpPr>
              <p:nvPr>
                <p:ph type="ftr" sz="quarter" idx="11"/>
              </p:nvPr>
            </p:nvSpPr>
            <p:spPr>
              <a:xfrm>
                <a:off x="3077765" y="6311900"/>
                <a:ext cx="6036469" cy="365125"/>
              </a:xfrm>
            </p:spPr>
            <p:txBody>
              <a:bodyPr/>
              <a:lstStyle/>
              <a:p>
                <a:r>
                  <a:rPr lang="en-US" sz="1800" dirty="0" err="1">
                    <a:solidFill>
                      <a:schemeClr val="tx1"/>
                    </a:solidFill>
                    <a:latin typeface="Montserrat" pitchFamily="2" charset="77"/>
                  </a:rPr>
                  <a:t>ibidprep.com</a:t>
                </a:r>
                <a:r>
                  <a:rPr lang="en-US" sz="1800" dirty="0">
                    <a:solidFill>
                      <a:schemeClr val="tx1"/>
                    </a:solidFill>
                    <a:latin typeface="Montserrat" pitchFamily="2" charset="77"/>
                  </a:rPr>
                  <a:t> </a:t>
                </a:r>
                <a14:m>
                  <m:oMath xmlns:m="http://schemas.openxmlformats.org/officeDocument/2006/math">
                    <m:r>
                      <a:rPr lang="en-US" sz="1800" i="1" smtClean="0">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212.787.0374 </a:t>
                </a:r>
                <a14:m>
                  <m:oMath xmlns:m="http://schemas.openxmlformats.org/officeDocument/2006/math">
                    <m:r>
                      <a:rPr lang="en-US" sz="1800" i="1">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a:t>
                </a:r>
                <a:r>
                  <a:rPr lang="en-US" sz="1800" dirty="0" err="1">
                    <a:solidFill>
                      <a:schemeClr val="tx1"/>
                    </a:solidFill>
                    <a:latin typeface="Montserrat" pitchFamily="2" charset="77"/>
                  </a:rPr>
                  <a:t>info@ibidprep.com</a:t>
                </a:r>
                <a:endParaRPr lang="en-US" sz="1800" dirty="0">
                  <a:solidFill>
                    <a:schemeClr val="tx1"/>
                  </a:solidFill>
                  <a:latin typeface="Montserrat" pitchFamily="2" charset="77"/>
                </a:endParaRPr>
              </a:p>
            </p:txBody>
          </p:sp>
        </mc:Choice>
        <mc:Fallback xmlns="">
          <p:sp>
            <p:nvSpPr>
              <p:cNvPr id="4" name="Footer Placeholder 3">
                <a:extLst>
                  <a:ext uri="{FF2B5EF4-FFF2-40B4-BE49-F238E27FC236}">
                    <a16:creationId xmlns:a16="http://schemas.microsoft.com/office/drawing/2014/main" id="{1EC9052A-3981-4C4B-BBD6-8306465151B9}"/>
                  </a:ext>
                </a:extLst>
              </p:cNvPr>
              <p:cNvSpPr>
                <a:spLocks noGrp="1" noRot="1" noChangeAspect="1" noMove="1" noResize="1" noEditPoints="1" noAdjustHandles="1" noChangeArrowheads="1" noChangeShapeType="1" noTextEdit="1"/>
              </p:cNvSpPr>
              <p:nvPr>
                <p:ph type="ftr" sz="quarter" idx="11"/>
              </p:nvPr>
            </p:nvSpPr>
            <p:spPr>
              <a:xfrm>
                <a:off x="3077765" y="6311900"/>
                <a:ext cx="6036469" cy="365125"/>
              </a:xfrm>
              <a:blipFill>
                <a:blip r:embed="rId4"/>
                <a:stretch>
                  <a:fillRect l="-419" t="-6667" r="-419" b="-20000"/>
                </a:stretch>
              </a:blipFill>
            </p:spPr>
            <p:txBody>
              <a:bodyPr/>
              <a:lstStyle/>
              <a:p>
                <a:r>
                  <a:rPr lang="en-US">
                    <a:noFill/>
                  </a:rPr>
                  <a:t> </a:t>
                </a:r>
              </a:p>
            </p:txBody>
          </p:sp>
        </mc:Fallback>
      </mc:AlternateContent>
    </p:spTree>
    <p:extLst>
      <p:ext uri="{BB962C8B-B14F-4D97-AF65-F5344CB8AC3E}">
        <p14:creationId xmlns:p14="http://schemas.microsoft.com/office/powerpoint/2010/main" val="23322602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72D8B-AB66-4542-89A7-E43065F91D1E}"/>
              </a:ext>
            </a:extLst>
          </p:cNvPr>
          <p:cNvSpPr>
            <a:spLocks noGrp="1"/>
          </p:cNvSpPr>
          <p:nvPr>
            <p:ph type="title"/>
          </p:nvPr>
        </p:nvSpPr>
        <p:spPr>
          <a:xfrm>
            <a:off x="838200" y="365126"/>
            <a:ext cx="10515600" cy="571501"/>
          </a:xfrm>
        </p:spPr>
        <p:txBody>
          <a:bodyPr>
            <a:noAutofit/>
          </a:bodyPr>
          <a:lstStyle/>
          <a:p>
            <a:r>
              <a:rPr lang="en-US" sz="3600" b="1" dirty="0">
                <a:latin typeface="Montserrat" pitchFamily="2" charset="77"/>
              </a:rPr>
              <a:t>SHSAT Timing</a:t>
            </a:r>
          </a:p>
        </p:txBody>
      </p:sp>
      <p:sp>
        <p:nvSpPr>
          <p:cNvPr id="3" name="Content Placeholder 2">
            <a:extLst>
              <a:ext uri="{FF2B5EF4-FFF2-40B4-BE49-F238E27FC236}">
                <a16:creationId xmlns:a16="http://schemas.microsoft.com/office/drawing/2014/main" id="{F84BFF5B-AF2D-B140-B4BC-EDBE11BFB7E2}"/>
              </a:ext>
            </a:extLst>
          </p:cNvPr>
          <p:cNvSpPr>
            <a:spLocks noGrp="1"/>
          </p:cNvSpPr>
          <p:nvPr>
            <p:ph idx="1"/>
          </p:nvPr>
        </p:nvSpPr>
        <p:spPr>
          <a:xfrm>
            <a:off x="838200" y="936628"/>
            <a:ext cx="10515600" cy="5240336"/>
          </a:xfrm>
          <a:blipFill dpi="0" rotWithShape="1">
            <a:blip r:embed="rId3">
              <a:alphaModFix amt="0"/>
            </a:blip>
            <a:srcRect/>
            <a:tile tx="0" ty="0" sx="100000" sy="100000" flip="none" algn="tl"/>
          </a:blipFill>
        </p:spPr>
        <p:txBody>
          <a:bodyPr>
            <a:normAutofit/>
          </a:bodyPr>
          <a:lstStyle/>
          <a:p>
            <a:pPr marL="0" lvl="0" indent="0">
              <a:buNone/>
            </a:pPr>
            <a:r>
              <a:rPr lang="en-US" sz="2000" dirty="0">
                <a:latin typeface="Montserrat" pitchFamily="2" charset="77"/>
              </a:rPr>
              <a:t>	</a:t>
            </a:r>
          </a:p>
          <a:p>
            <a:pPr marL="0" lvl="0" indent="0">
              <a:buNone/>
            </a:pPr>
            <a:r>
              <a:rPr lang="en-US" sz="2000" dirty="0">
                <a:latin typeface="Montserrat" pitchFamily="2" charset="77"/>
              </a:rPr>
              <a:t>	Students are allotted a total of 180 minutes in which to answer the questions. Although the test booklet will recommend that students allot 90 minutes to each section, it is up to each student how she chooses to manage her time.</a:t>
            </a:r>
          </a:p>
          <a:p>
            <a:pPr marL="0" lvl="0" indent="0">
              <a:buNone/>
            </a:pPr>
            <a:r>
              <a:rPr lang="en-US" sz="2000" dirty="0">
                <a:latin typeface="Montserrat" pitchFamily="2" charset="77"/>
              </a:rPr>
              <a:t>Students may start the test in any order as well. The first section in the test booklet is Verbal, but you may start with the Math if you prefer. </a:t>
            </a:r>
          </a:p>
          <a:p>
            <a:pPr marL="0" lvl="0" indent="0">
              <a:buNone/>
            </a:pPr>
            <a:r>
              <a:rPr lang="en-US" sz="2000" dirty="0">
                <a:latin typeface="Montserrat" pitchFamily="2" charset="77"/>
              </a:rPr>
              <a:t>Students are encouraged to start with their stronger section.</a:t>
            </a:r>
          </a:p>
          <a:p>
            <a:pPr marL="0" lvl="0" indent="0">
              <a:buNone/>
            </a:pPr>
            <a:r>
              <a:rPr lang="en-US" sz="2000" dirty="0">
                <a:latin typeface="Montserrat" pitchFamily="2" charset="77"/>
              </a:rPr>
              <a:t>Keep in mind: This is a scaled test [to be discussed below]. That means you need not get 100% to do very well, so you do not need to complete the test to do very well:</a:t>
            </a:r>
          </a:p>
          <a:p>
            <a:pPr marL="0" lvl="0" indent="0" algn="ctr">
              <a:buNone/>
            </a:pPr>
            <a:r>
              <a:rPr lang="en-US" sz="2000" dirty="0">
                <a:latin typeface="Montserrat" pitchFamily="2" charset="77"/>
              </a:rPr>
              <a:t> You. Just. Need. To. Get. As. Many. Correct. As. You. Can.</a:t>
            </a:r>
          </a:p>
          <a:p>
            <a:pPr marL="0" indent="0">
              <a:buNone/>
            </a:pPr>
            <a:endParaRPr lang="en-US" sz="1800" dirty="0">
              <a:latin typeface="Montserrat" pitchFamily="2" charset="77"/>
            </a:endParaRPr>
          </a:p>
        </p:txBody>
      </p:sp>
      <mc:AlternateContent xmlns:mc="http://schemas.openxmlformats.org/markup-compatibility/2006" xmlns:a14="http://schemas.microsoft.com/office/drawing/2010/main">
        <mc:Choice Requires="a14">
          <p:sp>
            <p:nvSpPr>
              <p:cNvPr id="4" name="Footer Placeholder 3">
                <a:extLst>
                  <a:ext uri="{FF2B5EF4-FFF2-40B4-BE49-F238E27FC236}">
                    <a16:creationId xmlns:a16="http://schemas.microsoft.com/office/drawing/2014/main" id="{1EC9052A-3981-4C4B-BBD6-8306465151B9}"/>
                  </a:ext>
                </a:extLst>
              </p:cNvPr>
              <p:cNvSpPr>
                <a:spLocks noGrp="1"/>
              </p:cNvSpPr>
              <p:nvPr>
                <p:ph type="ftr" sz="quarter" idx="11"/>
              </p:nvPr>
            </p:nvSpPr>
            <p:spPr>
              <a:xfrm>
                <a:off x="3077765" y="6311900"/>
                <a:ext cx="6036469" cy="365125"/>
              </a:xfrm>
            </p:spPr>
            <p:txBody>
              <a:bodyPr/>
              <a:lstStyle/>
              <a:p>
                <a:r>
                  <a:rPr lang="en-US" sz="1800" dirty="0" err="1">
                    <a:solidFill>
                      <a:schemeClr val="tx1"/>
                    </a:solidFill>
                    <a:latin typeface="Montserrat" pitchFamily="2" charset="77"/>
                  </a:rPr>
                  <a:t>ibidprep.com</a:t>
                </a:r>
                <a:r>
                  <a:rPr lang="en-US" sz="1800" dirty="0">
                    <a:solidFill>
                      <a:schemeClr val="tx1"/>
                    </a:solidFill>
                    <a:latin typeface="Montserrat" pitchFamily="2" charset="77"/>
                  </a:rPr>
                  <a:t> </a:t>
                </a:r>
                <a14:m>
                  <m:oMath xmlns:m="http://schemas.openxmlformats.org/officeDocument/2006/math">
                    <m:r>
                      <a:rPr lang="en-US" sz="1800" i="1" smtClean="0">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212.787.0374 </a:t>
                </a:r>
                <a14:m>
                  <m:oMath xmlns:m="http://schemas.openxmlformats.org/officeDocument/2006/math">
                    <m:r>
                      <a:rPr lang="en-US" sz="1800" i="1">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a:t>
                </a:r>
                <a:r>
                  <a:rPr lang="en-US" sz="1800" dirty="0" err="1">
                    <a:solidFill>
                      <a:schemeClr val="tx1"/>
                    </a:solidFill>
                    <a:latin typeface="Montserrat" pitchFamily="2" charset="77"/>
                  </a:rPr>
                  <a:t>info@ibidprep.com</a:t>
                </a:r>
                <a:endParaRPr lang="en-US" sz="1800" dirty="0">
                  <a:solidFill>
                    <a:schemeClr val="tx1"/>
                  </a:solidFill>
                  <a:latin typeface="Montserrat" pitchFamily="2" charset="77"/>
                </a:endParaRPr>
              </a:p>
            </p:txBody>
          </p:sp>
        </mc:Choice>
        <mc:Fallback xmlns="">
          <p:sp>
            <p:nvSpPr>
              <p:cNvPr id="4" name="Footer Placeholder 3">
                <a:extLst>
                  <a:ext uri="{FF2B5EF4-FFF2-40B4-BE49-F238E27FC236}">
                    <a16:creationId xmlns:a16="http://schemas.microsoft.com/office/drawing/2014/main" id="{1EC9052A-3981-4C4B-BBD6-8306465151B9}"/>
                  </a:ext>
                </a:extLst>
              </p:cNvPr>
              <p:cNvSpPr>
                <a:spLocks noGrp="1" noRot="1" noChangeAspect="1" noMove="1" noResize="1" noEditPoints="1" noAdjustHandles="1" noChangeArrowheads="1" noChangeShapeType="1" noTextEdit="1"/>
              </p:cNvSpPr>
              <p:nvPr>
                <p:ph type="ftr" sz="quarter" idx="11"/>
              </p:nvPr>
            </p:nvSpPr>
            <p:spPr>
              <a:xfrm>
                <a:off x="3077765" y="6311900"/>
                <a:ext cx="6036469" cy="365125"/>
              </a:xfrm>
              <a:blipFill>
                <a:blip r:embed="rId4"/>
                <a:stretch>
                  <a:fillRect l="-419" t="-6667" r="-419" b="-20000"/>
                </a:stretch>
              </a:blipFill>
            </p:spPr>
            <p:txBody>
              <a:bodyPr/>
              <a:lstStyle/>
              <a:p>
                <a:r>
                  <a:rPr lang="en-US">
                    <a:noFill/>
                  </a:rPr>
                  <a:t> </a:t>
                </a:r>
              </a:p>
            </p:txBody>
          </p:sp>
        </mc:Fallback>
      </mc:AlternateContent>
    </p:spTree>
    <p:extLst>
      <p:ext uri="{BB962C8B-B14F-4D97-AF65-F5344CB8AC3E}">
        <p14:creationId xmlns:p14="http://schemas.microsoft.com/office/powerpoint/2010/main" val="22063327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72D8B-AB66-4542-89A7-E43065F91D1E}"/>
              </a:ext>
            </a:extLst>
          </p:cNvPr>
          <p:cNvSpPr>
            <a:spLocks noGrp="1"/>
          </p:cNvSpPr>
          <p:nvPr>
            <p:ph type="title"/>
          </p:nvPr>
        </p:nvSpPr>
        <p:spPr>
          <a:xfrm>
            <a:off x="838200" y="365126"/>
            <a:ext cx="10515600" cy="1006008"/>
          </a:xfrm>
        </p:spPr>
        <p:txBody>
          <a:bodyPr>
            <a:normAutofit/>
          </a:bodyPr>
          <a:lstStyle/>
          <a:p>
            <a:r>
              <a:rPr lang="en-US" sz="3600" b="1" dirty="0">
                <a:latin typeface="Montserrat" pitchFamily="2" charset="77"/>
              </a:rPr>
              <a:t>SHSAT Conversion</a:t>
            </a:r>
            <a:endParaRPr lang="en-US" sz="3600" dirty="0">
              <a:latin typeface="Montserrat" pitchFamily="2" charset="77"/>
            </a:endParaRPr>
          </a:p>
        </p:txBody>
      </p:sp>
      <p:sp>
        <p:nvSpPr>
          <p:cNvPr id="3" name="Content Placeholder 2">
            <a:extLst>
              <a:ext uri="{FF2B5EF4-FFF2-40B4-BE49-F238E27FC236}">
                <a16:creationId xmlns:a16="http://schemas.microsoft.com/office/drawing/2014/main" id="{F84BFF5B-AF2D-B140-B4BC-EDBE11BFB7E2}"/>
              </a:ext>
            </a:extLst>
          </p:cNvPr>
          <p:cNvSpPr>
            <a:spLocks noGrp="1"/>
          </p:cNvSpPr>
          <p:nvPr>
            <p:ph idx="1"/>
          </p:nvPr>
        </p:nvSpPr>
        <p:spPr>
          <a:xfrm>
            <a:off x="838200" y="1506071"/>
            <a:ext cx="10515600" cy="4670892"/>
          </a:xfrm>
          <a:blipFill dpi="0" rotWithShape="1">
            <a:blip r:embed="rId3">
              <a:alphaModFix amt="0"/>
            </a:blip>
            <a:srcRect/>
            <a:tile tx="0" ty="0" sx="100000" sy="100000" flip="none" algn="tl"/>
          </a:blipFill>
        </p:spPr>
        <p:txBody>
          <a:bodyPr>
            <a:noAutofit/>
          </a:bodyPr>
          <a:lstStyle/>
          <a:p>
            <a:pPr marL="0" indent="0">
              <a:buNone/>
            </a:pPr>
            <a:r>
              <a:rPr lang="en-US" b="1" dirty="0">
                <a:latin typeface="Montserrat" pitchFamily="2" charset="77"/>
              </a:rPr>
              <a:t>Approximate cutoffs  and percent score needed:</a:t>
            </a:r>
            <a:endParaRPr lang="en-US" dirty="0">
              <a:latin typeface="Montserrat" pitchFamily="2" charset="77"/>
            </a:endParaRPr>
          </a:p>
          <a:p>
            <a:pPr marL="0" indent="0">
              <a:buNone/>
            </a:pPr>
            <a:endParaRPr lang="en-US" dirty="0">
              <a:latin typeface="Montserrat" pitchFamily="2" charset="77"/>
            </a:endParaRPr>
          </a:p>
          <a:p>
            <a:pPr marL="0" indent="0">
              <a:buNone/>
            </a:pPr>
            <a:r>
              <a:rPr lang="en-US" sz="2400" dirty="0">
                <a:latin typeface="Montserrat" pitchFamily="2" charset="77"/>
              </a:rPr>
              <a:t>The percent scores below are a VERY rough estimate of what it will take to reach certain cutoffs. The total percent scores needed varies depending on how high you score on either the Verbal or Math section. A very high score on one section lowers the required overall percent score. The percent scores given below assume an equal score on both sections.</a:t>
            </a:r>
          </a:p>
        </p:txBody>
      </p:sp>
      <mc:AlternateContent xmlns:mc="http://schemas.openxmlformats.org/markup-compatibility/2006" xmlns:a14="http://schemas.microsoft.com/office/drawing/2010/main">
        <mc:Choice Requires="a14">
          <p:sp>
            <p:nvSpPr>
              <p:cNvPr id="4" name="Footer Placeholder 3">
                <a:extLst>
                  <a:ext uri="{FF2B5EF4-FFF2-40B4-BE49-F238E27FC236}">
                    <a16:creationId xmlns:a16="http://schemas.microsoft.com/office/drawing/2014/main" id="{1EC9052A-3981-4C4B-BBD6-8306465151B9}"/>
                  </a:ext>
                </a:extLst>
              </p:cNvPr>
              <p:cNvSpPr>
                <a:spLocks noGrp="1"/>
              </p:cNvSpPr>
              <p:nvPr>
                <p:ph type="ftr" sz="quarter" idx="11"/>
              </p:nvPr>
            </p:nvSpPr>
            <p:spPr>
              <a:xfrm>
                <a:off x="3077765" y="6311900"/>
                <a:ext cx="6036469" cy="365125"/>
              </a:xfrm>
            </p:spPr>
            <p:txBody>
              <a:bodyPr/>
              <a:lstStyle/>
              <a:p>
                <a:r>
                  <a:rPr lang="en-US" sz="1800" dirty="0" err="1">
                    <a:solidFill>
                      <a:schemeClr val="tx1"/>
                    </a:solidFill>
                    <a:latin typeface="Montserrat" pitchFamily="2" charset="77"/>
                  </a:rPr>
                  <a:t>ibidprep.com</a:t>
                </a:r>
                <a:r>
                  <a:rPr lang="en-US" sz="1800" dirty="0">
                    <a:solidFill>
                      <a:schemeClr val="tx1"/>
                    </a:solidFill>
                    <a:latin typeface="Montserrat" pitchFamily="2" charset="77"/>
                  </a:rPr>
                  <a:t> </a:t>
                </a:r>
                <a14:m>
                  <m:oMath xmlns:m="http://schemas.openxmlformats.org/officeDocument/2006/math">
                    <m:r>
                      <a:rPr lang="en-US" sz="1800" i="1" smtClean="0">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212.787.0374 </a:t>
                </a:r>
                <a14:m>
                  <m:oMath xmlns:m="http://schemas.openxmlformats.org/officeDocument/2006/math">
                    <m:r>
                      <a:rPr lang="en-US" sz="1800" i="1">
                        <a:solidFill>
                          <a:schemeClr val="tx1"/>
                        </a:solidFill>
                        <a:latin typeface="Cambria Math" panose="02040503050406030204" pitchFamily="18" charset="0"/>
                        <a:ea typeface="Cambria Math" panose="02040503050406030204" pitchFamily="18" charset="0"/>
                      </a:rPr>
                      <m:t>∎</m:t>
                    </m:r>
                  </m:oMath>
                </a14:m>
                <a:r>
                  <a:rPr lang="en-US" sz="1800" dirty="0">
                    <a:solidFill>
                      <a:schemeClr val="tx1"/>
                    </a:solidFill>
                    <a:latin typeface="Montserrat" pitchFamily="2" charset="77"/>
                  </a:rPr>
                  <a:t>  </a:t>
                </a:r>
                <a:r>
                  <a:rPr lang="en-US" sz="1800" dirty="0" err="1">
                    <a:solidFill>
                      <a:schemeClr val="tx1"/>
                    </a:solidFill>
                    <a:latin typeface="Montserrat" pitchFamily="2" charset="77"/>
                  </a:rPr>
                  <a:t>info@ibidprep.com</a:t>
                </a:r>
                <a:endParaRPr lang="en-US" sz="1800" dirty="0">
                  <a:solidFill>
                    <a:schemeClr val="tx1"/>
                  </a:solidFill>
                  <a:latin typeface="Montserrat" pitchFamily="2" charset="77"/>
                </a:endParaRPr>
              </a:p>
            </p:txBody>
          </p:sp>
        </mc:Choice>
        <mc:Fallback xmlns="">
          <p:sp>
            <p:nvSpPr>
              <p:cNvPr id="4" name="Footer Placeholder 3">
                <a:extLst>
                  <a:ext uri="{FF2B5EF4-FFF2-40B4-BE49-F238E27FC236}">
                    <a16:creationId xmlns:a16="http://schemas.microsoft.com/office/drawing/2014/main" id="{1EC9052A-3981-4C4B-BBD6-8306465151B9}"/>
                  </a:ext>
                </a:extLst>
              </p:cNvPr>
              <p:cNvSpPr>
                <a:spLocks noGrp="1" noRot="1" noChangeAspect="1" noMove="1" noResize="1" noEditPoints="1" noAdjustHandles="1" noChangeArrowheads="1" noChangeShapeType="1" noTextEdit="1"/>
              </p:cNvSpPr>
              <p:nvPr>
                <p:ph type="ftr" sz="quarter" idx="11"/>
              </p:nvPr>
            </p:nvSpPr>
            <p:spPr>
              <a:xfrm>
                <a:off x="3077765" y="6311900"/>
                <a:ext cx="6036469" cy="365125"/>
              </a:xfrm>
              <a:blipFill>
                <a:blip r:embed="rId4"/>
                <a:stretch>
                  <a:fillRect l="-419" t="-6667" r="-419" b="-20000"/>
                </a:stretch>
              </a:blipFill>
            </p:spPr>
            <p:txBody>
              <a:bodyPr/>
              <a:lstStyle/>
              <a:p>
                <a:r>
                  <a:rPr lang="en-US">
                    <a:noFill/>
                  </a:rPr>
                  <a:t> </a:t>
                </a:r>
              </a:p>
            </p:txBody>
          </p:sp>
        </mc:Fallback>
      </mc:AlternateContent>
    </p:spTree>
    <p:extLst>
      <p:ext uri="{BB962C8B-B14F-4D97-AF65-F5344CB8AC3E}">
        <p14:creationId xmlns:p14="http://schemas.microsoft.com/office/powerpoint/2010/main" val="27895238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8020</TotalTime>
  <Words>1546</Words>
  <Application>Microsoft Macintosh PowerPoint</Application>
  <PresentationFormat>Widescreen</PresentationFormat>
  <Paragraphs>130</Paragraphs>
  <Slides>14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MS Mincho</vt:lpstr>
      <vt:lpstr>Arial</vt:lpstr>
      <vt:lpstr>Calibri</vt:lpstr>
      <vt:lpstr>Calibri Light</vt:lpstr>
      <vt:lpstr>Cambria Math</vt:lpstr>
      <vt:lpstr>Montserrat</vt:lpstr>
      <vt:lpstr>Office Theme</vt:lpstr>
      <vt:lpstr>SAT v. AC</vt:lpstr>
      <vt:lpstr>SHSAT Informational Talk  Presented by  Stuart Servetar,  Founder &amp; Lead Tutor, ibidPREP</vt:lpstr>
      <vt:lpstr>Is the SHSAT Right for You?</vt:lpstr>
      <vt:lpstr>Yes, but should I take it?</vt:lpstr>
      <vt:lpstr>SHSAT Breakdown</vt:lpstr>
      <vt:lpstr>Test Material</vt:lpstr>
      <vt:lpstr>Test Material</vt:lpstr>
      <vt:lpstr>SHSAT Timing</vt:lpstr>
      <vt:lpstr>SHSAT Conversion</vt:lpstr>
      <vt:lpstr> SHSAT Cutoffs—As of 2019 </vt:lpstr>
      <vt:lpstr>First Step</vt:lpstr>
      <vt:lpstr>How to Prepare</vt:lpstr>
      <vt:lpstr> And remember... REMAIN CLAM!  </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 v. ACT </dc:title>
  <dc:creator>Microsoft Office User</dc:creator>
  <cp:lastModifiedBy>Microsoft Office User</cp:lastModifiedBy>
  <cp:revision>54</cp:revision>
  <cp:lastPrinted>2021-01-12T03:14:50Z</cp:lastPrinted>
  <dcterms:created xsi:type="dcterms:W3CDTF">2020-12-17T02:18:26Z</dcterms:created>
  <dcterms:modified xsi:type="dcterms:W3CDTF">2021-01-12T14:27:15Z</dcterms:modified>
</cp:coreProperties>
</file>